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94" r:id="rId5"/>
    <p:sldId id="298" r:id="rId6"/>
    <p:sldId id="297" r:id="rId7"/>
    <p:sldId id="296" r:id="rId8"/>
    <p:sldId id="295" r:id="rId9"/>
    <p:sldId id="262" r:id="rId10"/>
    <p:sldId id="302" r:id="rId11"/>
    <p:sldId id="303" r:id="rId12"/>
    <p:sldId id="304" r:id="rId13"/>
    <p:sldId id="305" r:id="rId14"/>
    <p:sldId id="307" r:id="rId15"/>
    <p:sldId id="306" r:id="rId16"/>
    <p:sldId id="308" r:id="rId17"/>
    <p:sldId id="309" r:id="rId18"/>
    <p:sldId id="310" r:id="rId19"/>
    <p:sldId id="311" r:id="rId20"/>
    <p:sldId id="264" r:id="rId21"/>
    <p:sldId id="312" r:id="rId22"/>
    <p:sldId id="313" r:id="rId23"/>
    <p:sldId id="314" r:id="rId24"/>
    <p:sldId id="267" r:id="rId25"/>
    <p:sldId id="268" r:id="rId26"/>
    <p:sldId id="269" r:id="rId27"/>
    <p:sldId id="270" r:id="rId28"/>
    <p:sldId id="271" r:id="rId29"/>
    <p:sldId id="299" r:id="rId30"/>
    <p:sldId id="321" r:id="rId31"/>
    <p:sldId id="281" r:id="rId32"/>
    <p:sldId id="282" r:id="rId33"/>
    <p:sldId id="300" r:id="rId34"/>
    <p:sldId id="301" r:id="rId35"/>
    <p:sldId id="315" r:id="rId36"/>
    <p:sldId id="316" r:id="rId37"/>
    <p:sldId id="317" r:id="rId38"/>
    <p:sldId id="320" r:id="rId39"/>
    <p:sldId id="319" r:id="rId40"/>
    <p:sldId id="318" r:id="rId41"/>
    <p:sldId id="290" r:id="rId42"/>
    <p:sldId id="292" r:id="rId43"/>
  </p:sldIdLst>
  <p:sldSz cx="10080625" cy="567055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24"/>
    <p:restoredTop sz="91260" autoAdjust="0"/>
  </p:normalViewPr>
  <p:slideViewPr>
    <p:cSldViewPr snapToGrid="0">
      <p:cViewPr>
        <p:scale>
          <a:sx n="170" d="100"/>
          <a:sy n="170" d="100"/>
        </p:scale>
        <p:origin x="-1496" y="-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Testabdeckung</a:t>
            </a:r>
            <a:endParaRPr lang="en-US" dirty="0"/>
          </a:p>
        </c:rich>
      </c:tx>
      <c:overlay val="0"/>
      <c:spPr>
        <a:noFill/>
        <a:ln cmpd="sng"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Getestet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Gesamt</c:v>
                </c:pt>
                <c:pt idx="1">
                  <c:v>Chat</c:v>
                </c:pt>
                <c:pt idx="2">
                  <c:v>Datenmodell</c:v>
                </c:pt>
                <c:pt idx="3">
                  <c:v>Lobby</c:v>
                </c:pt>
                <c:pt idx="4">
                  <c:v>Overlays</c:v>
                </c:pt>
                <c:pt idx="5">
                  <c:v>Serverkommunikation (Spiel)</c:v>
                </c:pt>
                <c:pt idx="6">
                  <c:v>Spielfeld</c:v>
                </c:pt>
                <c:pt idx="7">
                  <c:v>Warteraum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81.0</c:v>
                </c:pt>
                <c:pt idx="1">
                  <c:v>89.0</c:v>
                </c:pt>
                <c:pt idx="2">
                  <c:v>90.0</c:v>
                </c:pt>
                <c:pt idx="3">
                  <c:v>78.0</c:v>
                </c:pt>
                <c:pt idx="4">
                  <c:v>83.0</c:v>
                </c:pt>
                <c:pt idx="5">
                  <c:v>70.0</c:v>
                </c:pt>
                <c:pt idx="6">
                  <c:v>91.0</c:v>
                </c:pt>
                <c:pt idx="7">
                  <c:v>81.0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7E3-4ACA-9ADC-94827A3B748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Ungetestet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accent2"/>
              </a:solidFill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Gesamt</c:v>
                </c:pt>
                <c:pt idx="1">
                  <c:v>Chat</c:v>
                </c:pt>
                <c:pt idx="2">
                  <c:v>Datenmodell</c:v>
                </c:pt>
                <c:pt idx="3">
                  <c:v>Lobby</c:v>
                </c:pt>
                <c:pt idx="4">
                  <c:v>Overlays</c:v>
                </c:pt>
                <c:pt idx="5">
                  <c:v>Serverkommunikation (Spiel)</c:v>
                </c:pt>
                <c:pt idx="6">
                  <c:v>Spielfeld</c:v>
                </c:pt>
                <c:pt idx="7">
                  <c:v>Warteraum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19.0</c:v>
                </c:pt>
                <c:pt idx="1">
                  <c:v>11.0</c:v>
                </c:pt>
                <c:pt idx="2">
                  <c:v>10.0</c:v>
                </c:pt>
                <c:pt idx="3">
                  <c:v>22.0</c:v>
                </c:pt>
                <c:pt idx="4">
                  <c:v>17.0</c:v>
                </c:pt>
                <c:pt idx="5">
                  <c:v>30.0</c:v>
                </c:pt>
                <c:pt idx="6">
                  <c:v>9.0</c:v>
                </c:pt>
                <c:pt idx="7">
                  <c:v>19.0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7E3-4ACA-9ADC-94827A3B74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897869664"/>
        <c:axId val="897871440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Mindestanforderung</c:v>
                </c:pt>
              </c:strCache>
            </c:strRef>
          </c:tx>
          <c:spPr>
            <a:ln w="50800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Gesamt</c:v>
                </c:pt>
                <c:pt idx="1">
                  <c:v>Chat</c:v>
                </c:pt>
                <c:pt idx="2">
                  <c:v>Datenmodell</c:v>
                </c:pt>
                <c:pt idx="3">
                  <c:v>Lobby</c:v>
                </c:pt>
                <c:pt idx="4">
                  <c:v>Overlays</c:v>
                </c:pt>
                <c:pt idx="5">
                  <c:v>Serverkommunikation (Spiel)</c:v>
                </c:pt>
                <c:pt idx="6">
                  <c:v>Spielfeld</c:v>
                </c:pt>
                <c:pt idx="7">
                  <c:v>Warteraum</c:v>
                </c:pt>
              </c:strCache>
            </c:strRef>
          </c:cat>
          <c:val>
            <c:numRef>
              <c:f>Sheet1!$D$2:$D$9</c:f>
              <c:numCache>
                <c:formatCode>0%</c:formatCode>
                <c:ptCount val="8"/>
                <c:pt idx="0">
                  <c:v>0.75</c:v>
                </c:pt>
                <c:pt idx="1">
                  <c:v>0.75</c:v>
                </c:pt>
                <c:pt idx="2">
                  <c:v>0.75</c:v>
                </c:pt>
                <c:pt idx="3">
                  <c:v>0.75</c:v>
                </c:pt>
                <c:pt idx="4">
                  <c:v>0.75</c:v>
                </c:pt>
                <c:pt idx="5">
                  <c:v>0.75</c:v>
                </c:pt>
                <c:pt idx="6">
                  <c:v>0.75</c:v>
                </c:pt>
                <c:pt idx="7">
                  <c:v>0.75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E7E3-4ACA-9ADC-94827A3B74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97869664"/>
        <c:axId val="897871440"/>
      </c:lineChart>
      <c:catAx>
        <c:axId val="89786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97871440"/>
        <c:crosses val="autoZero"/>
        <c:auto val="1"/>
        <c:lblAlgn val="ctr"/>
        <c:lblOffset val="100"/>
        <c:noMultiLvlLbl val="0"/>
      </c:catAx>
      <c:valAx>
        <c:axId val="897871440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9786966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tiff>
</file>

<file path=ppt/media/image11.tiff>
</file>

<file path=ppt/media/image12.tiff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Folie mittels Klicken verschieben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06A7A818-C6C7-4192-91B8-3915FE1378F4}" type="slidenum">
              <a:rPr lang="de-DE" sz="1400" b="0" strike="noStrike" spc="-1">
                <a:latin typeface="Times New Roman"/>
              </a:rPr>
              <a:t>‹Nr.›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Herzlich Willkommen zur Kundenpräsentation von Team-G. Wir stellen Ihnen jetzt das 3. Release von RBSG – Enhanced Wars vor. Wir sind …..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272699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52758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25359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0650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1080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78036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071266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82059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2277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07102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43451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Login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Lobby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 err="1">
                <a:latin typeface="Arial"/>
              </a:rPr>
              <a:t>Army</a:t>
            </a:r>
            <a:r>
              <a:rPr lang="de-DE" sz="2000" b="0" strike="noStrike" spc="-1" dirty="0">
                <a:latin typeface="Arial"/>
              </a:rPr>
              <a:t>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Waiting </a:t>
            </a:r>
            <a:r>
              <a:rPr lang="de-DE" sz="2000" b="0" strike="noStrike" spc="-1" dirty="0" err="1">
                <a:latin typeface="Arial"/>
              </a:rPr>
              <a:t>Room</a:t>
            </a:r>
            <a:endParaRPr lang="de-DE" sz="2000" b="0" strike="noStrike" spc="-1" dirty="0"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 err="1">
                <a:latin typeface="Arial"/>
              </a:rPr>
              <a:t>Ingame</a:t>
            </a:r>
            <a:r>
              <a:rPr lang="de-DE" sz="2000" b="0" strike="noStrike" spc="-1" dirty="0">
                <a:latin typeface="Arial"/>
              </a:rPr>
              <a:t> (Initial)</a:t>
            </a: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90162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14474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43729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5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 dirty="0">
              <a:latin typeface="Arial"/>
            </a:endParaRPr>
          </a:p>
        </p:txBody>
      </p:sp>
      <p:sp>
        <p:nvSpPr>
          <p:cNvPr id="50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6C551535-309F-402D-89D2-910B2C156DC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43991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48211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361739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358447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075546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4957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922922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386649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92486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4732130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258659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39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2430400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50000"/>
              </a:lnSpc>
              <a:spcBef>
                <a:spcPts val="1701"/>
              </a:spcBef>
            </a:pPr>
            <a:endParaRPr lang="de-DE" sz="1200" b="0" strike="noStrike" spc="-1" dirty="0">
              <a:latin typeface="+mn-lt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444272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5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 dirty="0">
              <a:latin typeface="Arial"/>
            </a:endParaRPr>
          </a:p>
        </p:txBody>
      </p:sp>
      <p:sp>
        <p:nvSpPr>
          <p:cNvPr id="5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A5D222B-29C3-4545-AE07-5DF28AF891C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26938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44923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65037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594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Beobachtungsmodus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Augen Button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32197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6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44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image" Target="../media/image41.png"/><Relationship Id="rId7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7" Type="http://schemas.openxmlformats.org/officeDocument/2006/relationships/image" Target="../media/image46.png"/><Relationship Id="rId8" Type="http://schemas.openxmlformats.org/officeDocument/2006/relationships/image" Target="../media/image47.png"/><Relationship Id="rId9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5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5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4" Type="http://schemas.openxmlformats.org/officeDocument/2006/relationships/image" Target="../media/image55.png"/><Relationship Id="rId5" Type="http://schemas.openxmlformats.org/officeDocument/2006/relationships/image" Target="../media/image56.png"/><Relationship Id="rId6" Type="http://schemas.openxmlformats.org/officeDocument/2006/relationships/image" Target="../media/image57.png"/><Relationship Id="rId7" Type="http://schemas.openxmlformats.org/officeDocument/2006/relationships/image" Target="../media/image58.png"/><Relationship Id="rId8" Type="http://schemas.openxmlformats.org/officeDocument/2006/relationships/image" Target="../media/image59.png"/><Relationship Id="rId9" Type="http://schemas.openxmlformats.org/officeDocument/2006/relationships/image" Target="../media/image60.png"/><Relationship Id="rId10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8" Type="http://schemas.openxmlformats.org/officeDocument/2006/relationships/image" Target="../media/image11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3.jpeg"/><Relationship Id="rId6" Type="http://schemas.microsoft.com/office/2007/relationships/hdphoto" Target="../media/hdphoto1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158760"/>
            <a:ext cx="7140240" cy="119664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TextShape 2"/>
          <p:cNvSpPr txBox="1"/>
          <p:nvPr/>
        </p:nvSpPr>
        <p:spPr>
          <a:xfrm>
            <a:off x="0" y="283680"/>
            <a:ext cx="7099560" cy="946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+mj-lt"/>
                <a:ea typeface="Roboto Black"/>
              </a:rPr>
              <a:t>RBSG – Enhanced </a:t>
            </a:r>
            <a:r>
              <a:rPr lang="de-DE" sz="4400" b="0" strike="noStrike" spc="-1" dirty="0" err="1">
                <a:solidFill>
                  <a:srgbClr val="000000"/>
                </a:solidFill>
                <a:latin typeface="+mj-lt"/>
                <a:ea typeface="Roboto Black"/>
              </a:rPr>
              <a:t>Wars</a:t>
            </a:r>
            <a:endParaRPr lang="de-DE" sz="4400" b="0" strike="noStrike" spc="-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6" name="TextShape 3"/>
          <p:cNvSpPr txBox="1"/>
          <p:nvPr/>
        </p:nvSpPr>
        <p:spPr>
          <a:xfrm>
            <a:off x="2854372" y="2330100"/>
            <a:ext cx="4271637" cy="119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 dirty="0">
                <a:solidFill>
                  <a:srgbClr val="FFFFFF"/>
                </a:solidFill>
                <a:latin typeface="+mj-lt"/>
                <a:ea typeface="Roboto Light"/>
              </a:rPr>
              <a:t>Team G - </a:t>
            </a:r>
            <a:r>
              <a:rPr lang="de-DE" sz="3600" b="0" strike="noStrike" spc="-1">
                <a:solidFill>
                  <a:srgbClr val="FFFFFF"/>
                </a:solidFill>
                <a:latin typeface="+mj-lt"/>
                <a:ea typeface="Roboto Light"/>
              </a:rPr>
              <a:t>Release III</a:t>
            </a:r>
            <a:endParaRPr lang="de-DE" sz="3200" b="0" strike="noStrike" spc="-1" dirty="0">
              <a:latin typeface="+mj-lt"/>
            </a:endParaRPr>
          </a:p>
        </p:txBody>
      </p:sp>
      <p:pic>
        <p:nvPicPr>
          <p:cNvPr id="4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8" name="Line 4"/>
          <p:cNvSpPr/>
          <p:nvPr/>
        </p:nvSpPr>
        <p:spPr>
          <a:xfrm>
            <a:off x="0" y="3270600"/>
            <a:ext cx="7140240" cy="360"/>
          </a:xfrm>
          <a:prstGeom prst="line">
            <a:avLst/>
          </a:prstGeom>
          <a:ln w="38160">
            <a:solidFill>
              <a:srgbClr val="BB86F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CustomShape 5"/>
          <p:cNvSpPr/>
          <p:nvPr/>
        </p:nvSpPr>
        <p:spPr>
          <a:xfrm>
            <a:off x="71440" y="3782520"/>
            <a:ext cx="6760800" cy="146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200000"/>
              </a:lnSpc>
            </a:pPr>
            <a:r>
              <a:rPr lang="de-DE" sz="1800" b="0" strike="noStrike" cap="small" spc="-1" dirty="0">
                <a:solidFill>
                  <a:srgbClr val="FFFFFF"/>
                </a:solidFill>
                <a:ea typeface="Roboto Thin"/>
              </a:rPr>
              <a:t>Scrum Master : </a:t>
            </a:r>
            <a:r>
              <a:rPr lang="de-DE" cap="small" spc="-1" dirty="0">
                <a:solidFill>
                  <a:srgbClr val="FFFFFF"/>
                </a:solidFill>
                <a:ea typeface="Roboto Thin"/>
              </a:rPr>
              <a:t>Jan Müller</a:t>
            </a:r>
            <a:endParaRPr lang="de-DE" sz="1800" b="0" strike="noStrike" cap="small" spc="-1" dirty="0">
              <a:solidFill>
                <a:srgbClr val="FFFFFF"/>
              </a:solidFill>
              <a:ea typeface="Roboto Thin"/>
            </a:endParaRPr>
          </a:p>
          <a:p>
            <a:pPr>
              <a:lnSpc>
                <a:spcPct val="200000"/>
              </a:lnSpc>
            </a:pPr>
            <a:r>
              <a:rPr lang="de-DE" cap="small" spc="-1" dirty="0" err="1">
                <a:solidFill>
                  <a:srgbClr val="FFFFFF"/>
                </a:solidFill>
                <a:ea typeface="Roboto Thin"/>
              </a:rPr>
              <a:t>Product</a:t>
            </a:r>
            <a:r>
              <a:rPr lang="de-DE" cap="small" spc="-1" dirty="0">
                <a:solidFill>
                  <a:srgbClr val="FFFFFF"/>
                </a:solidFill>
                <a:ea typeface="Roboto Thin"/>
              </a:rPr>
              <a:t> </a:t>
            </a:r>
            <a:r>
              <a:rPr lang="de-DE" cap="small" spc="-1" dirty="0" err="1">
                <a:solidFill>
                  <a:srgbClr val="FFFFFF"/>
                </a:solidFill>
                <a:ea typeface="Roboto Thin"/>
              </a:rPr>
              <a:t>Owner</a:t>
            </a:r>
            <a:r>
              <a:rPr lang="de-DE" cap="small" spc="-1" dirty="0">
                <a:solidFill>
                  <a:srgbClr val="FFFFFF"/>
                </a:solidFill>
                <a:ea typeface="Roboto Thin"/>
              </a:rPr>
              <a:t>: Keanu Stückrad</a:t>
            </a:r>
            <a:endParaRPr lang="de-DE" cap="small" spc="-1" dirty="0"/>
          </a:p>
          <a:p>
            <a:pPr>
              <a:lnSpc>
                <a:spcPct val="200000"/>
              </a:lnSpc>
            </a:pPr>
            <a:endParaRPr lang="de-DE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Warteraum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10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3"/>
          <a:stretch/>
        </p:blipFill>
        <p:spPr>
          <a:xfrm>
            <a:off x="468718" y="1911138"/>
            <a:ext cx="4102564" cy="2848808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83" y="1911138"/>
            <a:ext cx="4120172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Rechteck 16"/>
          <p:cNvSpPr/>
          <p:nvPr/>
        </p:nvSpPr>
        <p:spPr>
          <a:xfrm>
            <a:off x="522515" y="2291937"/>
            <a:ext cx="1318160" cy="42751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2854037" y="2291937"/>
            <a:ext cx="1318160" cy="42751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5584644" y="2291937"/>
            <a:ext cx="1318160" cy="42751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7963787" y="2291937"/>
            <a:ext cx="1318160" cy="42751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864920" y="2402774"/>
            <a:ext cx="221672" cy="1741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3466107" y="2418607"/>
            <a:ext cx="356797" cy="1741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8444469" y="2418607"/>
            <a:ext cx="497650" cy="1741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5918983" y="2440379"/>
            <a:ext cx="155246" cy="1741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0" name="Rechteck 29"/>
          <p:cNvSpPr/>
          <p:nvPr/>
        </p:nvSpPr>
        <p:spPr>
          <a:xfrm>
            <a:off x="9290020" y="3092393"/>
            <a:ext cx="293367" cy="2742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4219822" y="3015203"/>
            <a:ext cx="293367" cy="2742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7804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Spielszene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11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32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17" name="Gerade Verbindung mit Pfeil 16"/>
          <p:cNvCxnSpPr/>
          <p:nvPr/>
        </p:nvCxnSpPr>
        <p:spPr>
          <a:xfrm flipH="1" flipV="1">
            <a:off x="4746785" y="1921932"/>
            <a:ext cx="374" cy="1800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3571902" y="1928356"/>
            <a:ext cx="1029786" cy="17357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8878495" y="2114361"/>
            <a:ext cx="728643" cy="17357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cxnSp>
        <p:nvCxnSpPr>
          <p:cNvPr id="25" name="Gerade Verbindung mit Pfeil 24"/>
          <p:cNvCxnSpPr/>
          <p:nvPr/>
        </p:nvCxnSpPr>
        <p:spPr>
          <a:xfrm flipH="1">
            <a:off x="9797144" y="2109739"/>
            <a:ext cx="987" cy="183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/>
          <p:cNvSpPr/>
          <p:nvPr/>
        </p:nvSpPr>
        <p:spPr>
          <a:xfrm>
            <a:off x="8876516" y="2367700"/>
            <a:ext cx="728643" cy="52394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3578142" y="2139856"/>
            <a:ext cx="1023546" cy="52021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4245429" y="2470067"/>
            <a:ext cx="314696" cy="1603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9440883" y="2731325"/>
            <a:ext cx="158338" cy="146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0" name="Rechteck 29"/>
          <p:cNvSpPr/>
          <p:nvPr/>
        </p:nvSpPr>
        <p:spPr>
          <a:xfrm>
            <a:off x="7028213" y="3670528"/>
            <a:ext cx="221674" cy="1948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2952998" y="3484481"/>
            <a:ext cx="193963" cy="1860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2" name="CustomShape 5"/>
          <p:cNvSpPr/>
          <p:nvPr/>
        </p:nvSpPr>
        <p:spPr>
          <a:xfrm>
            <a:off x="7242140" y="3622198"/>
            <a:ext cx="892725" cy="2915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200" cap="small" spc="-1" dirty="0">
                <a:solidFill>
                  <a:srgbClr val="FF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a typeface="Roboto Black"/>
              </a:rPr>
              <a:t>Selected</a:t>
            </a:r>
            <a:endParaRPr lang="de-DE" sz="1100" b="0" strike="noStrike" cap="small" spc="-1" dirty="0">
              <a:solidFill>
                <a:srgbClr val="FF0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8874536" y="2941674"/>
            <a:ext cx="728643" cy="52394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9438795" y="3309609"/>
            <a:ext cx="158338" cy="146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4251245" y="3048256"/>
            <a:ext cx="314696" cy="1603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6" name="Rechteck 35"/>
          <p:cNvSpPr/>
          <p:nvPr/>
        </p:nvSpPr>
        <p:spPr>
          <a:xfrm>
            <a:off x="3576979" y="2722193"/>
            <a:ext cx="1023546" cy="52021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2308388" y="3037578"/>
            <a:ext cx="193963" cy="1860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6717235" y="3674647"/>
            <a:ext cx="221674" cy="1948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9" name="CustomShape 5"/>
          <p:cNvSpPr/>
          <p:nvPr/>
        </p:nvSpPr>
        <p:spPr>
          <a:xfrm>
            <a:off x="5905550" y="3620139"/>
            <a:ext cx="892725" cy="2915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200" cap="small" spc="-1" dirty="0" err="1" smtClean="0">
                <a:solidFill>
                  <a:srgbClr val="FF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a typeface="Roboto Black"/>
              </a:rPr>
              <a:t>Hovered</a:t>
            </a:r>
            <a:endParaRPr lang="de-DE" sz="1100" b="0" strike="noStrike" cap="small" spc="-1" dirty="0">
              <a:solidFill>
                <a:srgbClr val="FF0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8871647" y="3544149"/>
            <a:ext cx="728643" cy="44090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3573136" y="3280719"/>
            <a:ext cx="1023578" cy="43248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42" name="CustomShape 5"/>
          <p:cNvSpPr/>
          <p:nvPr/>
        </p:nvSpPr>
        <p:spPr>
          <a:xfrm>
            <a:off x="9383067" y="3624871"/>
            <a:ext cx="614770" cy="2915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200" cap="small" spc="-1" dirty="0" smtClean="0">
                <a:solidFill>
                  <a:srgbClr val="FF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a typeface="Roboto Black"/>
              </a:rPr>
              <a:t>Farbe</a:t>
            </a:r>
            <a:endParaRPr lang="de-DE" sz="1100" b="0" strike="noStrike" cap="small" spc="-1" dirty="0">
              <a:solidFill>
                <a:srgbClr val="FF0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3" name="Rechteck 42"/>
          <p:cNvSpPr/>
          <p:nvPr/>
        </p:nvSpPr>
        <p:spPr>
          <a:xfrm>
            <a:off x="8871647" y="3995123"/>
            <a:ext cx="733512" cy="71098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44" name="Rechteck 43"/>
          <p:cNvSpPr/>
          <p:nvPr/>
        </p:nvSpPr>
        <p:spPr>
          <a:xfrm>
            <a:off x="3546389" y="3710214"/>
            <a:ext cx="1075038" cy="107185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45" name="Rechteck 44"/>
          <p:cNvSpPr/>
          <p:nvPr/>
        </p:nvSpPr>
        <p:spPr>
          <a:xfrm>
            <a:off x="9109280" y="4475262"/>
            <a:ext cx="288033" cy="2264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46" name="CustomShape 5"/>
          <p:cNvSpPr/>
          <p:nvPr/>
        </p:nvSpPr>
        <p:spPr>
          <a:xfrm>
            <a:off x="8798657" y="3309609"/>
            <a:ext cx="925497" cy="2915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200" cap="small" spc="-1" dirty="0" err="1" smtClean="0">
                <a:solidFill>
                  <a:srgbClr val="FF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a typeface="Roboto Black"/>
              </a:rPr>
              <a:t>Centered</a:t>
            </a:r>
            <a:endParaRPr lang="de-DE" sz="1100" b="0" strike="noStrike" cap="small" spc="-1" dirty="0">
              <a:solidFill>
                <a:srgbClr val="FF0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7" name="Gerade Verbindung mit Pfeil 46"/>
          <p:cNvCxnSpPr/>
          <p:nvPr/>
        </p:nvCxnSpPr>
        <p:spPr>
          <a:xfrm flipV="1">
            <a:off x="4127298" y="1789746"/>
            <a:ext cx="183600" cy="13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/>
          <p:nvPr/>
        </p:nvCxnSpPr>
        <p:spPr>
          <a:xfrm flipV="1">
            <a:off x="9017480" y="1803111"/>
            <a:ext cx="183600" cy="13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mit Pfeil 48"/>
          <p:cNvCxnSpPr/>
          <p:nvPr/>
        </p:nvCxnSpPr>
        <p:spPr>
          <a:xfrm flipH="1" flipV="1">
            <a:off x="3878624" y="1789210"/>
            <a:ext cx="183600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mit Pfeil 49"/>
          <p:cNvCxnSpPr/>
          <p:nvPr/>
        </p:nvCxnSpPr>
        <p:spPr>
          <a:xfrm flipH="1" flipV="1">
            <a:off x="9257589" y="1807404"/>
            <a:ext cx="183600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/>
          <p:cNvCxnSpPr/>
          <p:nvPr/>
        </p:nvCxnSpPr>
        <p:spPr>
          <a:xfrm flipH="1">
            <a:off x="4745798" y="4518145"/>
            <a:ext cx="987" cy="183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/>
          <p:cNvCxnSpPr/>
          <p:nvPr/>
        </p:nvCxnSpPr>
        <p:spPr>
          <a:xfrm flipH="1" flipV="1">
            <a:off x="9796770" y="4453909"/>
            <a:ext cx="374" cy="1800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/>
          <p:cNvSpPr/>
          <p:nvPr/>
        </p:nvSpPr>
        <p:spPr>
          <a:xfrm>
            <a:off x="5498718" y="3951990"/>
            <a:ext cx="3374987" cy="86154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54" name="Rechteck 53"/>
          <p:cNvSpPr/>
          <p:nvPr/>
        </p:nvSpPr>
        <p:spPr>
          <a:xfrm>
            <a:off x="397673" y="4037162"/>
            <a:ext cx="3144323" cy="77062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55" name="Rechteck 54"/>
          <p:cNvSpPr/>
          <p:nvPr/>
        </p:nvSpPr>
        <p:spPr>
          <a:xfrm>
            <a:off x="1505606" y="1923690"/>
            <a:ext cx="185171" cy="18115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56" name="Rechteck 55"/>
          <p:cNvSpPr/>
          <p:nvPr/>
        </p:nvSpPr>
        <p:spPr>
          <a:xfrm>
            <a:off x="6377152" y="2001590"/>
            <a:ext cx="177362" cy="18115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57" name="Rechteck 56"/>
          <p:cNvSpPr/>
          <p:nvPr/>
        </p:nvSpPr>
        <p:spPr>
          <a:xfrm>
            <a:off x="5507344" y="2189326"/>
            <a:ext cx="3374987" cy="22032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58" name="Rechteck 57"/>
          <p:cNvSpPr/>
          <p:nvPr/>
        </p:nvSpPr>
        <p:spPr>
          <a:xfrm>
            <a:off x="412162" y="2105734"/>
            <a:ext cx="3166991" cy="26940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cxnSp>
        <p:nvCxnSpPr>
          <p:cNvPr id="59" name="Gerade Verbindung mit Pfeil 58"/>
          <p:cNvCxnSpPr/>
          <p:nvPr/>
        </p:nvCxnSpPr>
        <p:spPr>
          <a:xfrm flipV="1">
            <a:off x="447309" y="2482872"/>
            <a:ext cx="183600" cy="13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/>
          <p:cNvCxnSpPr/>
          <p:nvPr/>
        </p:nvCxnSpPr>
        <p:spPr>
          <a:xfrm flipH="1" flipV="1">
            <a:off x="3347632" y="2481074"/>
            <a:ext cx="183600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 Verbindung mit Pfeil 60"/>
          <p:cNvCxnSpPr/>
          <p:nvPr/>
        </p:nvCxnSpPr>
        <p:spPr>
          <a:xfrm flipH="1" flipV="1">
            <a:off x="5603901" y="2485689"/>
            <a:ext cx="183600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 Verbindung mit Pfeil 61"/>
          <p:cNvCxnSpPr/>
          <p:nvPr/>
        </p:nvCxnSpPr>
        <p:spPr>
          <a:xfrm flipV="1">
            <a:off x="8578371" y="2482689"/>
            <a:ext cx="183600" cy="13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eck 63"/>
          <p:cNvSpPr/>
          <p:nvPr/>
        </p:nvSpPr>
        <p:spPr>
          <a:xfrm>
            <a:off x="6203731" y="2000277"/>
            <a:ext cx="179162" cy="18115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65" name="Rechteck 64"/>
          <p:cNvSpPr/>
          <p:nvPr/>
        </p:nvSpPr>
        <p:spPr>
          <a:xfrm>
            <a:off x="1322988" y="1922375"/>
            <a:ext cx="185171" cy="18115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15548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2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1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8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1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9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7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1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5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9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3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0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24" grpId="0" animBg="1"/>
      <p:bldP spid="24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build="allAtOnce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build="allAtOnce"/>
      <p:bldP spid="40" grpId="0" animBg="1"/>
      <p:bldP spid="40" grpId="1" animBg="1"/>
      <p:bldP spid="41" grpId="0" animBg="1"/>
      <p:bldP spid="41" grpId="1" animBg="1"/>
      <p:bldP spid="42" grpId="0" build="allAtOnce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build="allAtOnce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4" grpId="0" animBg="1"/>
      <p:bldP spid="6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Spielszene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12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495" y="1908206"/>
            <a:ext cx="414985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Rechteck 16"/>
          <p:cNvSpPr/>
          <p:nvPr/>
        </p:nvSpPr>
        <p:spPr>
          <a:xfrm>
            <a:off x="6377152" y="2001590"/>
            <a:ext cx="177362" cy="18115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6203731" y="2000277"/>
            <a:ext cx="179162" cy="18115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1322988" y="1922375"/>
            <a:ext cx="185171" cy="18115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1505606" y="1923690"/>
            <a:ext cx="185171" cy="18115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6644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1: Einheit auswählen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13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495" y="1908206"/>
            <a:ext cx="414985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24"/>
          <p:cNvSpPr/>
          <p:nvPr/>
        </p:nvSpPr>
        <p:spPr>
          <a:xfrm>
            <a:off x="7797421" y="3684896"/>
            <a:ext cx="177422" cy="18197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7952096" y="3835021"/>
            <a:ext cx="195617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8104496" y="3518847"/>
            <a:ext cx="195617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8416120" y="3521121"/>
            <a:ext cx="195617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3110319" y="3332327"/>
            <a:ext cx="195617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0" name="Rechteck 29"/>
          <p:cNvSpPr/>
          <p:nvPr/>
        </p:nvSpPr>
        <p:spPr>
          <a:xfrm>
            <a:off x="2798695" y="3330052"/>
            <a:ext cx="195617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2487071" y="3641676"/>
            <a:ext cx="195617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2653119" y="3798625"/>
            <a:ext cx="195617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7160858" y="2893288"/>
            <a:ext cx="236229" cy="2229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2487071" y="2895818"/>
            <a:ext cx="192439" cy="1989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2334671" y="3048218"/>
            <a:ext cx="192439" cy="1989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6" name="Rechteck 35"/>
          <p:cNvSpPr/>
          <p:nvPr/>
        </p:nvSpPr>
        <p:spPr>
          <a:xfrm>
            <a:off x="3604690" y="3291439"/>
            <a:ext cx="432051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4076758" y="1922027"/>
            <a:ext cx="432051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9229784" y="2097287"/>
            <a:ext cx="354272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9062144" y="3558422"/>
            <a:ext cx="379036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09838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2: Einheit angreifen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14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32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3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L-Form 1"/>
          <p:cNvSpPr/>
          <p:nvPr/>
        </p:nvSpPr>
        <p:spPr>
          <a:xfrm rot="16200000">
            <a:off x="2150392" y="3653724"/>
            <a:ext cx="340963" cy="340963"/>
          </a:xfrm>
          <a:prstGeom prst="corner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L-Form 24"/>
          <p:cNvSpPr/>
          <p:nvPr/>
        </p:nvSpPr>
        <p:spPr>
          <a:xfrm rot="16200000">
            <a:off x="7461297" y="3838593"/>
            <a:ext cx="340963" cy="340963"/>
          </a:xfrm>
          <a:prstGeom prst="corner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/>
          <p:cNvSpPr/>
          <p:nvPr/>
        </p:nvSpPr>
        <p:spPr>
          <a:xfrm>
            <a:off x="7613543" y="4180669"/>
            <a:ext cx="193728" cy="1743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7805329" y="4002437"/>
            <a:ext cx="153051" cy="197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2288968" y="3995512"/>
            <a:ext cx="193728" cy="1743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2492921" y="3824780"/>
            <a:ext cx="153051" cy="197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0" name="Rechteck 29"/>
          <p:cNvSpPr/>
          <p:nvPr/>
        </p:nvSpPr>
        <p:spPr>
          <a:xfrm>
            <a:off x="3604690" y="3297154"/>
            <a:ext cx="464390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4059985" y="1923649"/>
            <a:ext cx="437720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9231230" y="2098530"/>
            <a:ext cx="369970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9046445" y="3559665"/>
            <a:ext cx="411880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0818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3: Einheit auswählen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15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50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Rechteck 16"/>
          <p:cNvSpPr/>
          <p:nvPr/>
        </p:nvSpPr>
        <p:spPr>
          <a:xfrm>
            <a:off x="2348864" y="2889360"/>
            <a:ext cx="325755" cy="9339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7652385" y="3006090"/>
            <a:ext cx="337185" cy="9587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9206865" y="2098530"/>
            <a:ext cx="394335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9050655" y="3565380"/>
            <a:ext cx="394335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3630358" y="3310875"/>
            <a:ext cx="415862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4062793" y="1920225"/>
            <a:ext cx="415862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03730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Spiel gewonnen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16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094" y="1908206"/>
            <a:ext cx="4171674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Rechteck 16"/>
          <p:cNvSpPr/>
          <p:nvPr/>
        </p:nvSpPr>
        <p:spPr>
          <a:xfrm>
            <a:off x="1252017" y="2144226"/>
            <a:ext cx="396606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2026029" y="2134466"/>
            <a:ext cx="396606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2818058" y="2138219"/>
            <a:ext cx="396606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6630266" y="2194951"/>
            <a:ext cx="500252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7255631" y="2198705"/>
            <a:ext cx="437941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7877272" y="2194951"/>
            <a:ext cx="257735" cy="1956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6944825" y="3113103"/>
            <a:ext cx="1284775" cy="57602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1882393" y="3159290"/>
            <a:ext cx="1279720" cy="62893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1660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Spiel verloren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17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970" y="1908206"/>
            <a:ext cx="4159772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Rechteck 16"/>
          <p:cNvSpPr/>
          <p:nvPr/>
        </p:nvSpPr>
        <p:spPr>
          <a:xfrm>
            <a:off x="6944825" y="3113103"/>
            <a:ext cx="1284775" cy="57602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880831" y="3154218"/>
            <a:ext cx="1281281" cy="63401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8878238" y="3544990"/>
            <a:ext cx="756847" cy="454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6030686" y="1999438"/>
            <a:ext cx="194442" cy="1987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1138939" y="1914509"/>
            <a:ext cx="194442" cy="1987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3584094" y="3278600"/>
            <a:ext cx="1005923" cy="4240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5265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Beobachtungsende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18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143" y="1908206"/>
            <a:ext cx="4177650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Rechteck 16"/>
          <p:cNvSpPr/>
          <p:nvPr/>
        </p:nvSpPr>
        <p:spPr>
          <a:xfrm>
            <a:off x="3584094" y="3278600"/>
            <a:ext cx="1005923" cy="4240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138939" y="1914509"/>
            <a:ext cx="194442" cy="1987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8878238" y="3544990"/>
            <a:ext cx="756847" cy="454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6030686" y="1999438"/>
            <a:ext cx="194442" cy="1987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6944825" y="3113103"/>
            <a:ext cx="1284775" cy="57602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1880831" y="3154218"/>
            <a:ext cx="1281281" cy="63401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50902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beenden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19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653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Rechteck 16"/>
          <p:cNvSpPr/>
          <p:nvPr/>
        </p:nvSpPr>
        <p:spPr>
          <a:xfrm>
            <a:off x="6944825" y="3113103"/>
            <a:ext cx="1284775" cy="57602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880831" y="3046112"/>
            <a:ext cx="1281281" cy="63401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1140176" y="1921854"/>
            <a:ext cx="188106" cy="18810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6026699" y="1990862"/>
            <a:ext cx="188106" cy="18810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9188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4" grpId="0" animBg="1"/>
      <p:bldP spid="2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0" y="13536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TextShape 2"/>
          <p:cNvSpPr txBox="1"/>
          <p:nvPr/>
        </p:nvSpPr>
        <p:spPr>
          <a:xfrm>
            <a:off x="0" y="13536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Agenda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52" name="Grafik 5"/>
          <p:cNvPicPr/>
          <p:nvPr/>
        </p:nvPicPr>
        <p:blipFill>
          <a:blip r:embed="rId2"/>
          <a:stretch/>
        </p:blipFill>
        <p:spPr>
          <a:xfrm>
            <a:off x="4417920" y="1339920"/>
            <a:ext cx="5223600" cy="2990520"/>
          </a:xfrm>
          <a:prstGeom prst="rect">
            <a:avLst/>
          </a:prstGeom>
          <a:ln>
            <a:noFill/>
          </a:ln>
        </p:spPr>
      </p:pic>
      <p:grpSp>
        <p:nvGrpSpPr>
          <p:cNvPr id="53" name="Group 3"/>
          <p:cNvGrpSpPr/>
          <p:nvPr/>
        </p:nvGrpSpPr>
        <p:grpSpPr>
          <a:xfrm>
            <a:off x="448199" y="1573560"/>
            <a:ext cx="6267394" cy="2497680"/>
            <a:chOff x="448200" y="1573560"/>
            <a:chExt cx="5581440" cy="2497680"/>
          </a:xfrm>
        </p:grpSpPr>
        <p:grpSp>
          <p:nvGrpSpPr>
            <p:cNvPr id="54" name="Group 4"/>
            <p:cNvGrpSpPr/>
            <p:nvPr/>
          </p:nvGrpSpPr>
          <p:grpSpPr>
            <a:xfrm>
              <a:off x="448200" y="1573560"/>
              <a:ext cx="5581440" cy="2497680"/>
              <a:chOff x="448200" y="1573560"/>
              <a:chExt cx="5581440" cy="2497680"/>
            </a:xfrm>
          </p:grpSpPr>
          <p:sp>
            <p:nvSpPr>
              <p:cNvPr id="55" name="CustomShape 5"/>
              <p:cNvSpPr/>
              <p:nvPr/>
            </p:nvSpPr>
            <p:spPr>
              <a:xfrm>
                <a:off x="467280" y="1573560"/>
                <a:ext cx="5562360" cy="2497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pc="-1" dirty="0">
                    <a:solidFill>
                      <a:srgbClr val="FFFFFF"/>
                    </a:solidFill>
                    <a:ea typeface="Roboto Light"/>
                  </a:rPr>
                  <a:t>Standpunkt des </a:t>
                </a:r>
                <a:r>
                  <a:rPr lang="de-DE" spc="-1" dirty="0" err="1">
                    <a:solidFill>
                      <a:srgbClr val="FFFFFF"/>
                    </a:solidFill>
                    <a:ea typeface="Roboto Light"/>
                  </a:rPr>
                  <a:t>Releaseanfangs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Anforderungen vs. Realisierung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Projektverlauf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Technische Entscheidungen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Lizenzen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Live Demo</a:t>
                </a:r>
                <a:endParaRPr lang="de-DE" sz="1800" b="0" strike="noStrike" spc="-1" dirty="0"/>
              </a:p>
            </p:txBody>
          </p:sp>
          <p:sp>
            <p:nvSpPr>
              <p:cNvPr id="56" name="Line 6"/>
              <p:cNvSpPr/>
              <p:nvPr/>
            </p:nvSpPr>
            <p:spPr>
              <a:xfrm>
                <a:off x="467280" y="1938210"/>
                <a:ext cx="356220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7" name="Line 7"/>
              <p:cNvSpPr/>
              <p:nvPr/>
            </p:nvSpPr>
            <p:spPr>
              <a:xfrm>
                <a:off x="467280" y="404781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8" name="Line 8"/>
              <p:cNvSpPr/>
              <p:nvPr/>
            </p:nvSpPr>
            <p:spPr>
              <a:xfrm>
                <a:off x="448200" y="320793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9" name="Line 9"/>
              <p:cNvSpPr/>
              <p:nvPr/>
            </p:nvSpPr>
            <p:spPr>
              <a:xfrm>
                <a:off x="467280" y="364317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</p:grpSp>
        <p:sp>
          <p:nvSpPr>
            <p:cNvPr id="60" name="Line 10"/>
            <p:cNvSpPr/>
            <p:nvPr/>
          </p:nvSpPr>
          <p:spPr>
            <a:xfrm>
              <a:off x="448200" y="2791410"/>
              <a:ext cx="3600360" cy="360"/>
            </a:xfrm>
            <a:prstGeom prst="line">
              <a:avLst/>
            </a:prstGeom>
            <a:ln>
              <a:solidFill>
                <a:srgbClr val="BB86F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de-DE" dirty="0"/>
            </a:p>
          </p:txBody>
        </p:sp>
        <p:sp>
          <p:nvSpPr>
            <p:cNvPr id="61" name="Line 11"/>
            <p:cNvSpPr/>
            <p:nvPr/>
          </p:nvSpPr>
          <p:spPr>
            <a:xfrm>
              <a:off x="467280" y="2387850"/>
              <a:ext cx="3562200" cy="360"/>
            </a:xfrm>
            <a:prstGeom prst="line">
              <a:avLst/>
            </a:prstGeom>
            <a:ln>
              <a:solidFill>
                <a:srgbClr val="BB86F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de-DE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Gegner ausw</a:t>
            </a:r>
            <a:r>
              <a:rPr lang="de-DE" sz="2800" spc="-1" dirty="0">
                <a:solidFill>
                  <a:srgbClr val="000000"/>
                </a:solidFill>
                <a:latin typeface="+mj-lt"/>
                <a:ea typeface="Roboto Thin"/>
              </a:rPr>
              <a:t>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20</a:t>
              </a:r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151" y="916560"/>
            <a:ext cx="6180258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4" name="Rechteck 13"/>
          <p:cNvSpPr/>
          <p:nvPr/>
        </p:nvSpPr>
        <p:spPr>
          <a:xfrm>
            <a:off x="3465326" y="1444081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3450202" y="3062313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1" name="Rechteck 20"/>
          <p:cNvSpPr/>
          <p:nvPr/>
        </p:nvSpPr>
        <p:spPr>
          <a:xfrm>
            <a:off x="4845069" y="3068129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2" name="Rechteck 21"/>
          <p:cNvSpPr/>
          <p:nvPr/>
        </p:nvSpPr>
        <p:spPr>
          <a:xfrm>
            <a:off x="5067271" y="3534636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3" name="Rechteck 22"/>
          <p:cNvSpPr/>
          <p:nvPr/>
        </p:nvSpPr>
        <p:spPr>
          <a:xfrm>
            <a:off x="4151708" y="3533473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3689855" y="3525330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3912056" y="3984857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4364602" y="4214039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4621704" y="4450200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3238470" y="4462997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2979041" y="4217528"/>
            <a:ext cx="310937" cy="3079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cxnSp>
        <p:nvCxnSpPr>
          <p:cNvPr id="30" name="Gerade Verbindung mit Pfeil 29"/>
          <p:cNvCxnSpPr/>
          <p:nvPr/>
        </p:nvCxnSpPr>
        <p:spPr>
          <a:xfrm flipH="1" flipV="1">
            <a:off x="3605296" y="1812859"/>
            <a:ext cx="374" cy="1800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Lebensbalken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21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285" y="91656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4" name="Rechteck 13"/>
          <p:cNvSpPr/>
          <p:nvPr/>
        </p:nvSpPr>
        <p:spPr>
          <a:xfrm>
            <a:off x="4484429" y="2861052"/>
            <a:ext cx="248116" cy="25209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6961218" y="2987100"/>
            <a:ext cx="625061" cy="25209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18208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Serverfehler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22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687" y="916560"/>
            <a:ext cx="6162625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4" name="Rechteck 13"/>
          <p:cNvSpPr/>
          <p:nvPr/>
        </p:nvSpPr>
        <p:spPr>
          <a:xfrm>
            <a:off x="3974878" y="2708436"/>
            <a:ext cx="1860530" cy="83748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1810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Thin"/>
              </a:rPr>
              <a:t>Fehlende Features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477900" y="2805094"/>
            <a:ext cx="745405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23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" b="-1"/>
          <a:stretch/>
        </p:blipFill>
        <p:spPr>
          <a:xfrm>
            <a:off x="1520453" y="853560"/>
            <a:ext cx="3087921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853" y="857871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936" y="3169774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320" y="3198600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0" name="Rechteck 19"/>
          <p:cNvSpPr/>
          <p:nvPr/>
        </p:nvSpPr>
        <p:spPr>
          <a:xfrm>
            <a:off x="2448948" y="1439347"/>
            <a:ext cx="1221177" cy="8779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" name="L-Form 1"/>
          <p:cNvSpPr/>
          <p:nvPr/>
        </p:nvSpPr>
        <p:spPr>
          <a:xfrm rot="16200000">
            <a:off x="3391792" y="1975612"/>
            <a:ext cx="832245" cy="839244"/>
          </a:xfrm>
          <a:prstGeom prst="corner">
            <a:avLst>
              <a:gd name="adj1" fmla="val 66556"/>
              <a:gd name="adj2" fmla="val 58482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6569146" y="2169326"/>
            <a:ext cx="166672" cy="1600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3" name="Rechteck 22"/>
          <p:cNvSpPr/>
          <p:nvPr/>
        </p:nvSpPr>
        <p:spPr>
          <a:xfrm>
            <a:off x="6697898" y="4611668"/>
            <a:ext cx="166672" cy="1600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3377943" y="4111875"/>
            <a:ext cx="166672" cy="1600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cxnSp>
        <p:nvCxnSpPr>
          <p:cNvPr id="25" name="Gerade Verbindung mit Pfeil 24"/>
          <p:cNvCxnSpPr/>
          <p:nvPr/>
        </p:nvCxnSpPr>
        <p:spPr>
          <a:xfrm flipH="1" flipV="1">
            <a:off x="4051790" y="4337219"/>
            <a:ext cx="374" cy="1800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/>
          <p:nvPr/>
        </p:nvCxnSpPr>
        <p:spPr>
          <a:xfrm flipH="1" flipV="1">
            <a:off x="7706040" y="4367582"/>
            <a:ext cx="374" cy="1800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 flipH="1" flipV="1">
            <a:off x="7710690" y="2029166"/>
            <a:ext cx="374" cy="1800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Shape 2"/>
          <p:cNvSpPr txBox="1"/>
          <p:nvPr/>
        </p:nvSpPr>
        <p:spPr>
          <a:xfrm rot="780268">
            <a:off x="2335693" y="269937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7200" dirty="0" smtClean="0">
                <a:ln w="0"/>
                <a:solidFill>
                  <a:srgbClr val="FF0000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Roboto Thin"/>
              </a:rPr>
              <a:t>Zeitmangel</a:t>
            </a:r>
            <a:endParaRPr lang="de-DE" sz="3600" b="0" strike="noStrike" spc="-1" dirty="0">
              <a:solidFill>
                <a:srgbClr val="FF0000"/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05699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" grpId="0" animBg="1"/>
      <p:bldP spid="22" grpId="0" animBg="1"/>
      <p:bldP spid="23" grpId="0" animBg="1"/>
      <p:bldP spid="2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Zeitaufwand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73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aphicFrame>
        <p:nvGraphicFramePr>
          <p:cNvPr id="175" name="Table 4"/>
          <p:cNvGraphicFramePr/>
          <p:nvPr>
            <p:extLst>
              <p:ext uri="{D42A27DB-BD31-4B8C-83A1-F6EECF244321}">
                <p14:modId xmlns:p14="http://schemas.microsoft.com/office/powerpoint/2010/main" val="1455065657"/>
              </p:ext>
            </p:extLst>
          </p:nvPr>
        </p:nvGraphicFramePr>
        <p:xfrm>
          <a:off x="884700" y="1800147"/>
          <a:ext cx="8310600" cy="2196720"/>
        </p:xfrm>
        <a:graphic>
          <a:graphicData uri="http://schemas.openxmlformats.org/drawingml/2006/table">
            <a:tbl>
              <a:tblPr/>
              <a:tblGrid>
                <a:gridCol w="1997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104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04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0456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6120">
                <a:tc>
                  <a:txBody>
                    <a:bodyPr/>
                    <a:lstStyle/>
                    <a:p>
                      <a:endParaRPr lang="de-DE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Sprint V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Sprint VI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Release III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Geplant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116 </a:t>
                      </a:r>
                      <a:r>
                        <a:rPr lang="de-DE" sz="1800" b="0" strike="noStrike" spc="-1" dirty="0" smtClean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SP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87 </a:t>
                      </a:r>
                      <a:r>
                        <a:rPr lang="de-DE" sz="1800" b="0" strike="noStrike" spc="-1" dirty="0" smtClean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SP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116 </a:t>
                      </a:r>
                      <a:r>
                        <a:rPr lang="de-DE" sz="1800" b="0" strike="noStrike" spc="-1" dirty="0" smtClean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SP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Hinzugefügt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-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13</a:t>
                      </a:r>
                      <a:r>
                        <a:rPr lang="de-DE" sz="1800" b="0" strike="noStrike" spc="-1" baseline="0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 </a:t>
                      </a:r>
                      <a:r>
                        <a:rPr lang="de-DE" sz="1800" b="0" strike="noStrike" spc="-1" baseline="0" dirty="0" smtClean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SP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13 </a:t>
                      </a:r>
                      <a:r>
                        <a:rPr lang="de-DE" sz="1800" b="0" strike="noStrike" spc="-1" dirty="0" smtClean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SP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Abgeschlossen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0000"/>
                          </a:solidFill>
                          <a:latin typeface="+mn-lt"/>
                          <a:ea typeface="Roboto Light"/>
                        </a:rPr>
                        <a:t>29 </a:t>
                      </a:r>
                      <a:r>
                        <a:rPr lang="de-DE" sz="1800" b="0" strike="noStrike" spc="-1" dirty="0" smtClean="0">
                          <a:solidFill>
                            <a:srgbClr val="FF0000"/>
                          </a:solidFill>
                          <a:latin typeface="+mn-lt"/>
                          <a:ea typeface="Roboto Light"/>
                        </a:rPr>
                        <a:t>SP</a:t>
                      </a:r>
                      <a:endParaRPr lang="de-DE" sz="1800" b="0" strike="noStrike" spc="-1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00B050"/>
                          </a:solidFill>
                          <a:latin typeface="+mn-lt"/>
                          <a:ea typeface="Roboto Light"/>
                        </a:rPr>
                        <a:t>100</a:t>
                      </a:r>
                      <a:r>
                        <a:rPr lang="de-DE" sz="1800" b="0" strike="noStrike" spc="-1" baseline="0" dirty="0">
                          <a:solidFill>
                            <a:srgbClr val="00B050"/>
                          </a:solidFill>
                          <a:latin typeface="+mn-lt"/>
                          <a:ea typeface="Roboto Light"/>
                        </a:rPr>
                        <a:t> </a:t>
                      </a:r>
                      <a:r>
                        <a:rPr lang="de-DE" sz="1800" b="0" strike="noStrike" spc="-1" baseline="0" dirty="0" smtClean="0">
                          <a:solidFill>
                            <a:srgbClr val="00B050"/>
                          </a:solidFill>
                          <a:latin typeface="+mn-lt"/>
                          <a:ea typeface="Roboto Light"/>
                        </a:rPr>
                        <a:t>SP</a:t>
                      </a:r>
                      <a:endParaRPr lang="de-DE" sz="1800" b="0" strike="noStrike" spc="-1" dirty="0">
                        <a:solidFill>
                          <a:srgbClr val="00B050"/>
                        </a:solidFill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00B050"/>
                          </a:solidFill>
                          <a:latin typeface="+mn-lt"/>
                          <a:ea typeface="Roboto Light"/>
                        </a:rPr>
                        <a:t>129 </a:t>
                      </a:r>
                      <a:r>
                        <a:rPr lang="de-DE" sz="1800" b="0" strike="noStrike" spc="-1" dirty="0" smtClean="0">
                          <a:solidFill>
                            <a:srgbClr val="00B050"/>
                          </a:solidFill>
                          <a:latin typeface="+mn-lt"/>
                          <a:ea typeface="Roboto Light"/>
                        </a:rPr>
                        <a:t>SP</a:t>
                      </a:r>
                      <a:endParaRPr lang="de-DE" sz="1800" b="0" strike="noStrike" spc="-1" dirty="0">
                        <a:solidFill>
                          <a:srgbClr val="00B050"/>
                        </a:solidFill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Angefangen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rgbClr val="FF0000"/>
                          </a:solidFill>
                          <a:latin typeface="+mn-lt"/>
                          <a:ea typeface="Roboto Light"/>
                        </a:rPr>
                        <a:t>34 </a:t>
                      </a:r>
                      <a:r>
                        <a:rPr lang="de-DE" sz="1800" b="0" strike="noStrike" spc="-1" dirty="0" smtClean="0">
                          <a:solidFill>
                            <a:srgbClr val="FF0000"/>
                          </a:solidFill>
                          <a:latin typeface="+mn-lt"/>
                          <a:ea typeface="Roboto Light"/>
                        </a:rPr>
                        <a:t>SP</a:t>
                      </a:r>
                      <a:endParaRPr lang="de-DE" sz="1800" b="0" strike="noStrike" spc="-1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-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chemeClr val="bg1"/>
                          </a:solidFill>
                          <a:latin typeface="+mn-lt"/>
                        </a:rPr>
                        <a:t>-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Zeit Insgesamt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87 h 6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81 h 42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168 h 48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176" name="Line 5"/>
          <p:cNvSpPr/>
          <p:nvPr/>
        </p:nvSpPr>
        <p:spPr>
          <a:xfrm>
            <a:off x="876420" y="2157837"/>
            <a:ext cx="83113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Line 6"/>
          <p:cNvSpPr/>
          <p:nvPr/>
        </p:nvSpPr>
        <p:spPr>
          <a:xfrm>
            <a:off x="868500" y="3642012"/>
            <a:ext cx="832716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de-DE" dirty="0"/>
          </a:p>
        </p:txBody>
      </p:sp>
      <p:grpSp>
        <p:nvGrpSpPr>
          <p:cNvPr id="14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5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7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8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6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24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Team G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8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pic>
        <p:nvPicPr>
          <p:cNvPr id="187" name="Grafik 31"/>
          <p:cNvPicPr/>
          <p:nvPr/>
        </p:nvPicPr>
        <p:blipFill>
          <a:blip r:embed="rId4"/>
          <a:stretch/>
        </p:blipFill>
        <p:spPr>
          <a:xfrm>
            <a:off x="6019560" y="375156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88" name="Grafik 33"/>
          <p:cNvPicPr/>
          <p:nvPr/>
        </p:nvPicPr>
        <p:blipFill>
          <a:blip r:embed="rId5"/>
          <a:stretch/>
        </p:blipFill>
        <p:spPr>
          <a:xfrm>
            <a:off x="6019560" y="10414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89" name="Grafik 35"/>
          <p:cNvPicPr/>
          <p:nvPr/>
        </p:nvPicPr>
        <p:blipFill>
          <a:blip r:embed="rId6"/>
          <a:stretch/>
        </p:blipFill>
        <p:spPr>
          <a:xfrm>
            <a:off x="2918160" y="10414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0" name="Grafik 37"/>
          <p:cNvPicPr/>
          <p:nvPr/>
        </p:nvPicPr>
        <p:blipFill>
          <a:blip r:embed="rId7"/>
          <a:stretch/>
        </p:blipFill>
        <p:spPr>
          <a:xfrm>
            <a:off x="2918160" y="375156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1" name="Grafik 39"/>
          <p:cNvPicPr/>
          <p:nvPr/>
        </p:nvPicPr>
        <p:blipFill>
          <a:blip r:embed="rId8"/>
          <a:stretch/>
        </p:blipFill>
        <p:spPr>
          <a:xfrm>
            <a:off x="956160" y="22636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2" name="Grafik 41"/>
          <p:cNvPicPr/>
          <p:nvPr/>
        </p:nvPicPr>
        <p:blipFill>
          <a:blip r:embed="rId9"/>
          <a:stretch/>
        </p:blipFill>
        <p:spPr>
          <a:xfrm>
            <a:off x="7979760" y="2263680"/>
            <a:ext cx="1144440" cy="1144440"/>
          </a:xfrm>
          <a:prstGeom prst="rect">
            <a:avLst/>
          </a:prstGeom>
          <a:ln>
            <a:noFill/>
          </a:ln>
        </p:spPr>
      </p:pic>
      <p:sp>
        <p:nvSpPr>
          <p:cNvPr id="193" name="CustomShape 4"/>
          <p:cNvSpPr/>
          <p:nvPr/>
        </p:nvSpPr>
        <p:spPr>
          <a:xfrm>
            <a:off x="833040" y="3458160"/>
            <a:ext cx="13892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Omar </a:t>
            </a:r>
            <a:r>
              <a:rPr lang="de-DE" sz="1800" b="0" strike="noStrike" spc="-1" dirty="0" err="1">
                <a:solidFill>
                  <a:srgbClr val="FFFFFF"/>
                </a:solidFill>
                <a:ea typeface="Roboto Light"/>
              </a:rPr>
              <a:t>Sood</a:t>
            </a:r>
            <a:endParaRPr lang="de-DE" sz="1800" b="0" strike="noStrike" spc="-1" dirty="0"/>
          </a:p>
        </p:txBody>
      </p:sp>
      <p:sp>
        <p:nvSpPr>
          <p:cNvPr id="194" name="CustomShape 5"/>
          <p:cNvSpPr/>
          <p:nvPr/>
        </p:nvSpPr>
        <p:spPr>
          <a:xfrm>
            <a:off x="2576520" y="4882680"/>
            <a:ext cx="18255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Keanu Stückrad</a:t>
            </a:r>
            <a:endParaRPr lang="de-DE" sz="1800" b="0" strike="noStrike" spc="-1" dirty="0"/>
          </a:p>
        </p:txBody>
      </p:sp>
      <p:sp>
        <p:nvSpPr>
          <p:cNvPr id="195" name="CustomShape 6"/>
          <p:cNvSpPr/>
          <p:nvPr/>
        </p:nvSpPr>
        <p:spPr>
          <a:xfrm>
            <a:off x="5767920" y="4879800"/>
            <a:ext cx="16455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Georg Siebert</a:t>
            </a:r>
            <a:endParaRPr lang="de-DE" sz="1800" b="0" strike="noStrike" spc="-1" dirty="0"/>
          </a:p>
        </p:txBody>
      </p:sp>
      <p:sp>
        <p:nvSpPr>
          <p:cNvPr id="196" name="CustomShape 7"/>
          <p:cNvSpPr/>
          <p:nvPr/>
        </p:nvSpPr>
        <p:spPr>
          <a:xfrm>
            <a:off x="5938200" y="2259000"/>
            <a:ext cx="13050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Jan Müller</a:t>
            </a:r>
            <a:endParaRPr lang="de-DE" sz="1800" b="0" strike="noStrike" spc="-1" dirty="0"/>
          </a:p>
        </p:txBody>
      </p:sp>
      <p:sp>
        <p:nvSpPr>
          <p:cNvPr id="197" name="CustomShape 8"/>
          <p:cNvSpPr/>
          <p:nvPr/>
        </p:nvSpPr>
        <p:spPr>
          <a:xfrm>
            <a:off x="7818120" y="3458160"/>
            <a:ext cx="14673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Tobias Klipp</a:t>
            </a:r>
            <a:endParaRPr lang="de-DE" sz="1800" b="0" strike="noStrike" spc="-1" dirty="0"/>
          </a:p>
        </p:txBody>
      </p:sp>
      <p:sp>
        <p:nvSpPr>
          <p:cNvPr id="198" name="CustomShape 9"/>
          <p:cNvSpPr/>
          <p:nvPr/>
        </p:nvSpPr>
        <p:spPr>
          <a:xfrm>
            <a:off x="2749680" y="2259000"/>
            <a:ext cx="14796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Juri </a:t>
            </a:r>
            <a:r>
              <a:rPr lang="de-DE" sz="1800" b="0" strike="noStrike" spc="-1" dirty="0" err="1">
                <a:solidFill>
                  <a:srgbClr val="FFFFFF"/>
                </a:solidFill>
                <a:ea typeface="Roboto Light"/>
              </a:rPr>
              <a:t>Lozowoj</a:t>
            </a:r>
            <a:endParaRPr lang="de-DE" sz="1800" b="0" strike="noStrike" spc="-1" dirty="0"/>
          </a:p>
        </p:txBody>
      </p:sp>
      <p:grpSp>
        <p:nvGrpSpPr>
          <p:cNvPr id="23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4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6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7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25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25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 - Sprintziele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06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207" name="CustomShape 3"/>
          <p:cNvSpPr/>
          <p:nvPr/>
        </p:nvSpPr>
        <p:spPr>
          <a:xfrm>
            <a:off x="204660" y="1471777"/>
            <a:ext cx="9751680" cy="30763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Spielbeitritt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Spielfeld und Minikarte anzeigen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Einheiten bewegen und angreifen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Spielstatus anzeigen und Phasen beenden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26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1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27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17" y="1296720"/>
            <a:ext cx="8308165" cy="36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Rechteck 10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472" r="47351" b="3399"/>
          <a:stretch/>
        </p:blipFill>
        <p:spPr>
          <a:xfrm>
            <a:off x="2741030" y="939960"/>
            <a:ext cx="5287956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4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28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EDCAE8F-2F14-4AFA-BB34-B53DF5F850D8}"/>
              </a:ext>
            </a:extLst>
          </p:cNvPr>
          <p:cNvSpPr/>
          <p:nvPr/>
        </p:nvSpPr>
        <p:spPr>
          <a:xfrm>
            <a:off x="3250346" y="1306286"/>
            <a:ext cx="4778640" cy="39188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A518B82-8364-4AC4-861B-35EC9A8DA66C}"/>
              </a:ext>
            </a:extLst>
          </p:cNvPr>
          <p:cNvSpPr txBox="1"/>
          <p:nvPr/>
        </p:nvSpPr>
        <p:spPr>
          <a:xfrm>
            <a:off x="5080500" y="1698171"/>
            <a:ext cx="3009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Stories benötigten mehr Zeit als erwartet</a:t>
            </a:r>
          </a:p>
        </p:txBody>
      </p:sp>
      <p:sp>
        <p:nvSpPr>
          <p:cNvPr id="15" name="Rechteck 14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5 -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29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76" t="5432" b="3769"/>
          <a:stretch/>
        </p:blipFill>
        <p:spPr>
          <a:xfrm>
            <a:off x="955800" y="939960"/>
            <a:ext cx="5400596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F4AF8C0-6CB4-4A90-A205-CDDE45F5607D}"/>
              </a:ext>
            </a:extLst>
          </p:cNvPr>
          <p:cNvSpPr/>
          <p:nvPr/>
        </p:nvSpPr>
        <p:spPr>
          <a:xfrm>
            <a:off x="5855233" y="1987007"/>
            <a:ext cx="345782" cy="284625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5579FD0-A04A-40F4-95D6-31000398DF29}"/>
              </a:ext>
            </a:extLst>
          </p:cNvPr>
          <p:cNvSpPr txBox="1"/>
          <p:nvPr/>
        </p:nvSpPr>
        <p:spPr>
          <a:xfrm>
            <a:off x="3532992" y="3050937"/>
            <a:ext cx="2392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87 Story Points offen,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29 abgeschlossen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CE3E5A9-D262-439B-A74B-E0EAAD0FB3E0}"/>
              </a:ext>
            </a:extLst>
          </p:cNvPr>
          <p:cNvSpPr/>
          <p:nvPr/>
        </p:nvSpPr>
        <p:spPr>
          <a:xfrm>
            <a:off x="3319502" y="1987007"/>
            <a:ext cx="2535731" cy="364308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ADEEA61-5E69-4F77-8155-3D31CCFD4D3B}"/>
              </a:ext>
            </a:extLst>
          </p:cNvPr>
          <p:cNvSpPr txBox="1"/>
          <p:nvPr/>
        </p:nvSpPr>
        <p:spPr>
          <a:xfrm>
            <a:off x="1429230" y="2335706"/>
            <a:ext cx="4426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Weitere umfangreiche Stories begonnen</a:t>
            </a:r>
          </a:p>
        </p:txBody>
      </p:sp>
      <p:sp>
        <p:nvSpPr>
          <p:cNvPr id="22" name="Rechteck 21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390354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3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79" y="1081800"/>
            <a:ext cx="2567761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809" y="1984260"/>
            <a:ext cx="2571429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986" y="1209960"/>
            <a:ext cx="2564103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01" y="3287880"/>
            <a:ext cx="2571429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33" y="3303873"/>
            <a:ext cx="2575107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5 -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30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76" t="5432" b="3769"/>
          <a:stretch/>
        </p:blipFill>
        <p:spPr>
          <a:xfrm>
            <a:off x="955800" y="939960"/>
            <a:ext cx="5400596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F4AF8C0-6CB4-4A90-A205-CDDE45F5607D}"/>
              </a:ext>
            </a:extLst>
          </p:cNvPr>
          <p:cNvSpPr/>
          <p:nvPr/>
        </p:nvSpPr>
        <p:spPr>
          <a:xfrm>
            <a:off x="5855233" y="1987007"/>
            <a:ext cx="345782" cy="284625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5579FD0-A04A-40F4-95D6-31000398DF29}"/>
              </a:ext>
            </a:extLst>
          </p:cNvPr>
          <p:cNvSpPr txBox="1"/>
          <p:nvPr/>
        </p:nvSpPr>
        <p:spPr>
          <a:xfrm>
            <a:off x="3532992" y="3050937"/>
            <a:ext cx="2392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87 Story Points offen,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29 abgeschlossen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CE3E5A9-D262-439B-A74B-E0EAAD0FB3E0}"/>
              </a:ext>
            </a:extLst>
          </p:cNvPr>
          <p:cNvSpPr/>
          <p:nvPr/>
        </p:nvSpPr>
        <p:spPr>
          <a:xfrm>
            <a:off x="3319502" y="1987007"/>
            <a:ext cx="2535731" cy="364308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ADEEA61-5E69-4F77-8155-3D31CCFD4D3B}"/>
              </a:ext>
            </a:extLst>
          </p:cNvPr>
          <p:cNvSpPr txBox="1"/>
          <p:nvPr/>
        </p:nvSpPr>
        <p:spPr>
          <a:xfrm>
            <a:off x="1429230" y="2335706"/>
            <a:ext cx="4426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Weitere umfangreiche Stories begonnen</a:t>
            </a:r>
          </a:p>
        </p:txBody>
      </p:sp>
      <p:sp>
        <p:nvSpPr>
          <p:cNvPr id="22" name="Rechteck 21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3" name="Rechteck 2">
            <a:extLst>
              <a:ext uri="{FF2B5EF4-FFF2-40B4-BE49-F238E27FC236}">
                <a16:creationId xmlns:a16="http://schemas.microsoft.com/office/drawing/2014/main" xmlns="" id="{BAA58EF6-8B3C-4CB5-BBA9-5FB508BB4C03}"/>
              </a:ext>
            </a:extLst>
          </p:cNvPr>
          <p:cNvSpPr/>
          <p:nvPr/>
        </p:nvSpPr>
        <p:spPr>
          <a:xfrm>
            <a:off x="7157518" y="1752518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rPr>
              <a:t>Fazit</a:t>
            </a:r>
            <a:endParaRPr lang="de-DE" sz="2800" cap="small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25" name="Line 6">
            <a:extLst>
              <a:ext uri="{FF2B5EF4-FFF2-40B4-BE49-F238E27FC236}">
                <a16:creationId xmlns:a16="http://schemas.microsoft.com/office/drawing/2014/main" xmlns="" id="{799407A8-FD26-4DE3-B420-BFB8EE03ABD0}"/>
              </a:ext>
            </a:extLst>
          </p:cNvPr>
          <p:cNvSpPr/>
          <p:nvPr/>
        </p:nvSpPr>
        <p:spPr>
          <a:xfrm>
            <a:off x="7110561" y="2275738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206799D5-FF88-4E38-8024-95F5ADAEB858}"/>
              </a:ext>
            </a:extLst>
          </p:cNvPr>
          <p:cNvSpPr txBox="1"/>
          <p:nvPr/>
        </p:nvSpPr>
        <p:spPr>
          <a:xfrm>
            <a:off x="6444035" y="2595334"/>
            <a:ext cx="3466877" cy="12875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de-DE" spc="-1" dirty="0">
                <a:solidFill>
                  <a:srgbClr val="FFFFFF"/>
                </a:solidFill>
                <a:ea typeface="Roboto Light"/>
              </a:rPr>
              <a:t>Sprintziele wurden nicht erreicht</a:t>
            </a:r>
          </a:p>
          <a:p>
            <a:pPr lvl="0">
              <a:lnSpc>
                <a:spcPct val="150000"/>
              </a:lnSpc>
              <a:defRPr/>
            </a:pPr>
            <a:r>
              <a:rPr lang="de-DE" spc="-1" dirty="0">
                <a:solidFill>
                  <a:srgbClr val="FFFFFF"/>
                </a:solidFill>
              </a:rPr>
              <a:t>25% der Mindestanforderungen abgeschlossen</a:t>
            </a:r>
            <a:endParaRPr lang="de-DE" spc="-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00724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3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</a:rPr>
              <a:t>Sprint VI - Sprintziele</a:t>
            </a:r>
          </a:p>
        </p:txBody>
      </p:sp>
      <p:pic>
        <p:nvPicPr>
          <p:cNvPr id="354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355" name="CustomShape 3"/>
          <p:cNvSpPr/>
          <p:nvPr/>
        </p:nvSpPr>
        <p:spPr>
          <a:xfrm>
            <a:off x="955800" y="1698840"/>
            <a:ext cx="8536961" cy="308052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Abschließen der offenen </a:t>
            </a:r>
            <a:r>
              <a:rPr kumimoji="0" lang="de-DE" sz="2800" b="0" i="0" u="none" strike="noStrike" kern="1200" cap="none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Issues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 aus Sprint V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 Abschließen der übrigen Features des Releases III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rPr>
              <a:t>Beheben von Bugs zum Verbessern der Stabilität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31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63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32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76" y="1296720"/>
            <a:ext cx="8451904" cy="36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33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089" b="4489"/>
          <a:stretch/>
        </p:blipFill>
        <p:spPr>
          <a:xfrm>
            <a:off x="2756020" y="939960"/>
            <a:ext cx="5282810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F9449301-5C54-4616-80C7-523F25ADC199}"/>
              </a:ext>
            </a:extLst>
          </p:cNvPr>
          <p:cNvSpPr/>
          <p:nvPr/>
        </p:nvSpPr>
        <p:spPr>
          <a:xfrm>
            <a:off x="6062702" y="2801168"/>
            <a:ext cx="345782" cy="39188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37AD20C-93BF-4A8C-9C5C-34CFD1AD9504}"/>
              </a:ext>
            </a:extLst>
          </p:cNvPr>
          <p:cNvSpPr txBox="1"/>
          <p:nvPr/>
        </p:nvSpPr>
        <p:spPr>
          <a:xfrm>
            <a:off x="5265000" y="3212600"/>
            <a:ext cx="2005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15" name="Rechteck 14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37988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34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76" t="5685" b="3344"/>
          <a:stretch/>
        </p:blipFill>
        <p:spPr>
          <a:xfrm>
            <a:off x="955800" y="939960"/>
            <a:ext cx="5483681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4E33221-FB69-4A4E-8199-EDC9F9E14CC9}"/>
              </a:ext>
            </a:extLst>
          </p:cNvPr>
          <p:cNvSpPr/>
          <p:nvPr/>
        </p:nvSpPr>
        <p:spPr>
          <a:xfrm>
            <a:off x="3580760" y="3953773"/>
            <a:ext cx="407254" cy="63359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D7B2CAA-9399-4C3D-A41C-2EDB880A0192}"/>
              </a:ext>
            </a:extLst>
          </p:cNvPr>
          <p:cNvSpPr txBox="1"/>
          <p:nvPr/>
        </p:nvSpPr>
        <p:spPr>
          <a:xfrm>
            <a:off x="3026784" y="3584441"/>
            <a:ext cx="170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15" name="Rechteck 14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0407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63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32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076" y="1799194"/>
            <a:ext cx="8451904" cy="2595051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69874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36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6020" y="1408927"/>
            <a:ext cx="5282810" cy="3202066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F52297D-7C2B-49C4-827E-47DBF58B6FDD}"/>
              </a:ext>
            </a:extLst>
          </p:cNvPr>
          <p:cNvSpPr/>
          <p:nvPr/>
        </p:nvSpPr>
        <p:spPr>
          <a:xfrm>
            <a:off x="5344246" y="1862046"/>
            <a:ext cx="407254" cy="373502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1AF7B8CD-A5BB-4D86-8501-17F771C7FCE3}"/>
              </a:ext>
            </a:extLst>
          </p:cNvPr>
          <p:cNvSpPr txBox="1"/>
          <p:nvPr/>
        </p:nvSpPr>
        <p:spPr>
          <a:xfrm>
            <a:off x="4895999" y="1505901"/>
            <a:ext cx="2642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Einheiten-IDs korrigiert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E451CF84-E9A5-4EF7-9F49-A7B2ECAEB037}"/>
              </a:ext>
            </a:extLst>
          </p:cNvPr>
          <p:cNvSpPr/>
          <p:nvPr/>
        </p:nvSpPr>
        <p:spPr>
          <a:xfrm>
            <a:off x="6130319" y="2234937"/>
            <a:ext cx="407254" cy="509695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E4E793C5-9CA2-40AE-BC0E-F1E4C3F56165}"/>
              </a:ext>
            </a:extLst>
          </p:cNvPr>
          <p:cNvSpPr txBox="1"/>
          <p:nvPr/>
        </p:nvSpPr>
        <p:spPr>
          <a:xfrm>
            <a:off x="6602582" y="2650609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Bugs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942C7370-B77C-4359-996F-001EB96EF0F8}"/>
              </a:ext>
            </a:extLst>
          </p:cNvPr>
          <p:cNvSpPr/>
          <p:nvPr/>
        </p:nvSpPr>
        <p:spPr>
          <a:xfrm>
            <a:off x="6800370" y="2028585"/>
            <a:ext cx="487831" cy="585665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9A560A1C-6C56-42E0-83D1-A941F05942F5}"/>
              </a:ext>
            </a:extLst>
          </p:cNvPr>
          <p:cNvSpPr/>
          <p:nvPr/>
        </p:nvSpPr>
        <p:spPr>
          <a:xfrm>
            <a:off x="6130319" y="2744632"/>
            <a:ext cx="407254" cy="31814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D66D7836-0912-4764-848D-A4006A7D2ACE}"/>
              </a:ext>
            </a:extLst>
          </p:cNvPr>
          <p:cNvSpPr txBox="1"/>
          <p:nvPr/>
        </p:nvSpPr>
        <p:spPr>
          <a:xfrm>
            <a:off x="5547873" y="3104948"/>
            <a:ext cx="1740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Neues Feature</a:t>
            </a:r>
          </a:p>
        </p:txBody>
      </p:sp>
      <p:sp>
        <p:nvSpPr>
          <p:cNvPr id="23" name="Rechteck 22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739494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37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5800" y="1415154"/>
            <a:ext cx="5483681" cy="3189612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FF26714F-671C-468A-A701-A02B9415B3AE}"/>
              </a:ext>
            </a:extLst>
          </p:cNvPr>
          <p:cNvSpPr/>
          <p:nvPr/>
        </p:nvSpPr>
        <p:spPr>
          <a:xfrm>
            <a:off x="1151066" y="2043953"/>
            <a:ext cx="407254" cy="350726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48EC079-392B-44E1-AF45-4196F906FD23}"/>
              </a:ext>
            </a:extLst>
          </p:cNvPr>
          <p:cNvSpPr txBox="1"/>
          <p:nvPr/>
        </p:nvSpPr>
        <p:spPr>
          <a:xfrm>
            <a:off x="913426" y="2452151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Bugs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84944E98-AAFF-4BFE-90EB-BD9E01DCE079}"/>
              </a:ext>
            </a:extLst>
          </p:cNvPr>
          <p:cNvSpPr/>
          <p:nvPr/>
        </p:nvSpPr>
        <p:spPr>
          <a:xfrm>
            <a:off x="1840326" y="1613647"/>
            <a:ext cx="407254" cy="615333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818615B3-8214-48A1-9C9E-597C80997035}"/>
              </a:ext>
            </a:extLst>
          </p:cNvPr>
          <p:cNvSpPr txBox="1"/>
          <p:nvPr/>
        </p:nvSpPr>
        <p:spPr>
          <a:xfrm>
            <a:off x="2766364" y="1827110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9D92332C-2C8A-4A3D-9F7B-B9940EDD13FC}"/>
              </a:ext>
            </a:extLst>
          </p:cNvPr>
          <p:cNvSpPr/>
          <p:nvPr/>
        </p:nvSpPr>
        <p:spPr>
          <a:xfrm>
            <a:off x="3494013" y="2608398"/>
            <a:ext cx="407254" cy="630701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1CDF8679-8DA1-4B97-86B8-802FFE5CD5C2}"/>
              </a:ext>
            </a:extLst>
          </p:cNvPr>
          <p:cNvSpPr/>
          <p:nvPr/>
        </p:nvSpPr>
        <p:spPr>
          <a:xfrm>
            <a:off x="5974675" y="3964961"/>
            <a:ext cx="407254" cy="425462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BCF1CF6A-0D28-4785-B666-46CE694D2915}"/>
              </a:ext>
            </a:extLst>
          </p:cNvPr>
          <p:cNvSpPr txBox="1"/>
          <p:nvPr/>
        </p:nvSpPr>
        <p:spPr>
          <a:xfrm>
            <a:off x="4366809" y="3949990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2 offene Bugs</a:t>
            </a:r>
          </a:p>
        </p:txBody>
      </p:sp>
      <p:sp>
        <p:nvSpPr>
          <p:cNvPr id="23" name="Rechteck 22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210116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VI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38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218938" y="187145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rPr>
              <a:t>Fazit</a:t>
            </a:r>
            <a:endParaRPr lang="de-DE" sz="2800" cap="small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171981" y="239467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5800" y="1415154"/>
            <a:ext cx="5483681" cy="3189612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FF26714F-671C-468A-A701-A02B9415B3AE}"/>
              </a:ext>
            </a:extLst>
          </p:cNvPr>
          <p:cNvSpPr/>
          <p:nvPr/>
        </p:nvSpPr>
        <p:spPr>
          <a:xfrm>
            <a:off x="1151066" y="2043953"/>
            <a:ext cx="407254" cy="350726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48EC079-392B-44E1-AF45-4196F906FD23}"/>
              </a:ext>
            </a:extLst>
          </p:cNvPr>
          <p:cNvSpPr txBox="1"/>
          <p:nvPr/>
        </p:nvSpPr>
        <p:spPr>
          <a:xfrm>
            <a:off x="913426" y="2452151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Bugs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84944E98-AAFF-4BFE-90EB-BD9E01DCE079}"/>
              </a:ext>
            </a:extLst>
          </p:cNvPr>
          <p:cNvSpPr/>
          <p:nvPr/>
        </p:nvSpPr>
        <p:spPr>
          <a:xfrm>
            <a:off x="1840326" y="1613647"/>
            <a:ext cx="407254" cy="615333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818615B3-8214-48A1-9C9E-597C80997035}"/>
              </a:ext>
            </a:extLst>
          </p:cNvPr>
          <p:cNvSpPr txBox="1"/>
          <p:nvPr/>
        </p:nvSpPr>
        <p:spPr>
          <a:xfrm>
            <a:off x="2766364" y="1827110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9D92332C-2C8A-4A3D-9F7B-B9940EDD13FC}"/>
              </a:ext>
            </a:extLst>
          </p:cNvPr>
          <p:cNvSpPr/>
          <p:nvPr/>
        </p:nvSpPr>
        <p:spPr>
          <a:xfrm>
            <a:off x="3494013" y="2608398"/>
            <a:ext cx="407254" cy="630701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1CDF8679-8DA1-4B97-86B8-802FFE5CD5C2}"/>
              </a:ext>
            </a:extLst>
          </p:cNvPr>
          <p:cNvSpPr/>
          <p:nvPr/>
        </p:nvSpPr>
        <p:spPr>
          <a:xfrm>
            <a:off x="5974675" y="3964961"/>
            <a:ext cx="407254" cy="425462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BCF1CF6A-0D28-4785-B666-46CE694D2915}"/>
              </a:ext>
            </a:extLst>
          </p:cNvPr>
          <p:cNvSpPr txBox="1"/>
          <p:nvPr/>
        </p:nvSpPr>
        <p:spPr>
          <a:xfrm>
            <a:off x="4366809" y="3949990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2 offene Bugs</a:t>
            </a:r>
          </a:p>
        </p:txBody>
      </p:sp>
      <p:sp>
        <p:nvSpPr>
          <p:cNvPr id="23" name="Rechteck 22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A9CA932-F8D1-4290-B470-B8D3E73F8270}"/>
              </a:ext>
            </a:extLst>
          </p:cNvPr>
          <p:cNvSpPr txBox="1"/>
          <p:nvPr/>
        </p:nvSpPr>
        <p:spPr>
          <a:xfrm>
            <a:off x="6564566" y="2595333"/>
            <a:ext cx="3487724" cy="12875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de-DE" spc="-1" dirty="0">
                <a:solidFill>
                  <a:srgbClr val="FFFFFF"/>
                </a:solidFill>
                <a:ea typeface="Roboto Light"/>
              </a:rPr>
              <a:t>Sprint verlief erfolgreich</a:t>
            </a:r>
          </a:p>
          <a:p>
            <a:pPr lvl="0">
              <a:lnSpc>
                <a:spcPct val="150000"/>
              </a:lnSpc>
              <a:defRPr/>
            </a:pPr>
            <a:r>
              <a:rPr lang="de-DE" spc="-1" dirty="0">
                <a:solidFill>
                  <a:srgbClr val="FFFFFF"/>
                </a:solidFill>
              </a:rPr>
              <a:t>Mindestanforderungen wurden erreicht</a:t>
            </a:r>
            <a:endParaRPr lang="de-DE" spc="-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0813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CustomShape 1"/>
          <p:cNvSpPr/>
          <p:nvPr/>
        </p:nvSpPr>
        <p:spPr>
          <a:xfrm>
            <a:off x="-1" y="139320"/>
            <a:ext cx="5363455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TextShape 2"/>
          <p:cNvSpPr txBox="1"/>
          <p:nvPr/>
        </p:nvSpPr>
        <p:spPr>
          <a:xfrm>
            <a:off x="0" y="135720"/>
            <a:ext cx="5363454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Release III - </a:t>
            </a:r>
            <a:r>
              <a:rPr lang="de-DE" sz="2800" spc="-1" dirty="0">
                <a:solidFill>
                  <a:srgbClr val="000000"/>
                </a:solidFill>
                <a:latin typeface="Arial"/>
                <a:ea typeface="Roboto Thin"/>
              </a:rPr>
              <a:t>Qualitätssicherung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9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35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xmlns="" id="{66797BCB-D639-467C-BF22-F745F186A4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0154172"/>
              </p:ext>
            </p:extLst>
          </p:nvPr>
        </p:nvGraphicFramePr>
        <p:xfrm>
          <a:off x="477900" y="769821"/>
          <a:ext cx="8298756" cy="4480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24792176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4</a:t>
              </a:fld>
              <a:endParaRPr lang="de-DE" sz="1200" b="0" strike="noStrike" spc="-1" dirty="0"/>
            </a:p>
          </p:txBody>
        </p:sp>
      </p:grpSp>
      <p:pic>
        <p:nvPicPr>
          <p:cNvPr id="11" name="Bild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917" y="917710"/>
            <a:ext cx="6162625" cy="4320000"/>
          </a:xfrm>
          <a:prstGeom prst="rect">
            <a:avLst/>
          </a:prstGeom>
          <a:ln>
            <a:solidFill>
              <a:srgbClr val="00B05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841" y="3124531"/>
            <a:ext cx="2064573" cy="1539420"/>
          </a:xfrm>
          <a:prstGeom prst="rect">
            <a:avLst/>
          </a:prstGeom>
        </p:spPr>
      </p:pic>
      <p:sp>
        <p:nvSpPr>
          <p:cNvPr id="16" name="Rechteck 15"/>
          <p:cNvSpPr/>
          <p:nvPr/>
        </p:nvSpPr>
        <p:spPr>
          <a:xfrm>
            <a:off x="1589787" y="1068017"/>
            <a:ext cx="258063" cy="25278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8331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Technische Entscheidung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40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09" name="CustomShape 4"/>
          <p:cNvSpPr/>
          <p:nvPr/>
        </p:nvSpPr>
        <p:spPr>
          <a:xfrm>
            <a:off x="866520" y="1202224"/>
            <a:ext cx="8346960" cy="3615471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Benutzerobefläche aktualisierte sich selbstständig über Änderungen am Spielzustand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Bessere Performance und sauberere Struktur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800" spc="-1" dirty="0">
                <a:solidFill>
                  <a:srgbClr val="FFFFFF"/>
                </a:solidFill>
                <a:latin typeface="Arial"/>
                <a:ea typeface="Roboto Light"/>
              </a:rPr>
              <a:t>Module können schnell entfernt oder hinzugefügt werden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Roboto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Roboto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40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458309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Lizenzen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57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3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4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6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7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5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41</a:t>
              </a:fld>
              <a:endParaRPr lang="de-DE" sz="1200" b="0" strike="noStrike" spc="-1" dirty="0"/>
            </a:p>
          </p:txBody>
        </p:sp>
      </p:grpSp>
      <p:sp>
        <p:nvSpPr>
          <p:cNvPr id="25" name="CustomShape 4"/>
          <p:cNvSpPr/>
          <p:nvPr/>
        </p:nvSpPr>
        <p:spPr>
          <a:xfrm>
            <a:off x="477900" y="1635692"/>
            <a:ext cx="1516579" cy="4285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Knochen</a:t>
            </a:r>
            <a:endParaRPr lang="de-DE" sz="2400" b="0" strike="noStrike" spc="-1" dirty="0"/>
          </a:p>
        </p:txBody>
      </p:sp>
      <p:sp>
        <p:nvSpPr>
          <p:cNvPr id="26" name="CustomShape 5"/>
          <p:cNvSpPr/>
          <p:nvPr/>
        </p:nvSpPr>
        <p:spPr>
          <a:xfrm>
            <a:off x="477900" y="2402910"/>
            <a:ext cx="12236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Blumen</a:t>
            </a:r>
            <a:endParaRPr lang="de-DE" sz="2400" b="0" strike="noStrike" spc="-1" dirty="0"/>
          </a:p>
        </p:txBody>
      </p:sp>
      <p:sp>
        <p:nvSpPr>
          <p:cNvPr id="27" name="CustomShape 6"/>
          <p:cNvSpPr/>
          <p:nvPr/>
        </p:nvSpPr>
        <p:spPr>
          <a:xfrm>
            <a:off x="477900" y="3158665"/>
            <a:ext cx="1223640" cy="3881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Steine</a:t>
            </a:r>
            <a:endParaRPr lang="de-DE" sz="2400" b="0" strike="noStrike" spc="-1" dirty="0"/>
          </a:p>
        </p:txBody>
      </p:sp>
      <p:sp>
        <p:nvSpPr>
          <p:cNvPr id="28" name="CustomShape 7"/>
          <p:cNvSpPr/>
          <p:nvPr/>
        </p:nvSpPr>
        <p:spPr>
          <a:xfrm>
            <a:off x="477900" y="3964911"/>
            <a:ext cx="140155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spc="-1" dirty="0">
                <a:solidFill>
                  <a:srgbClr val="FFFFFF"/>
                </a:solidFill>
                <a:ea typeface="Roboto"/>
              </a:rPr>
              <a:t>Stümpfe</a:t>
            </a:r>
            <a:endParaRPr lang="de-DE" sz="2400" b="0" strike="noStrike" spc="-1" dirty="0"/>
          </a:p>
        </p:txBody>
      </p:sp>
      <p:sp>
        <p:nvSpPr>
          <p:cNvPr id="29" name="CustomShape 4"/>
          <p:cNvSpPr/>
          <p:nvPr/>
        </p:nvSpPr>
        <p:spPr>
          <a:xfrm>
            <a:off x="477900" y="950018"/>
            <a:ext cx="491706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cap="small" spc="-1" dirty="0">
                <a:solidFill>
                  <a:srgbClr val="FFFFFF"/>
                </a:solidFill>
                <a:ea typeface="Roboto"/>
              </a:rPr>
              <a:t>Neue Assets </a:t>
            </a:r>
            <a:r>
              <a:rPr lang="de-DE" sz="2400" cap="small" spc="-1" dirty="0">
                <a:solidFill>
                  <a:srgbClr val="FFFFFF"/>
                </a:solidFill>
                <a:ea typeface="Roboto"/>
              </a:rPr>
              <a:t>a</a:t>
            </a:r>
            <a:r>
              <a:rPr lang="de-DE" sz="2400" b="0" strike="noStrike" cap="small" spc="-1" dirty="0">
                <a:solidFill>
                  <a:srgbClr val="FFFFFF"/>
                </a:solidFill>
                <a:ea typeface="Roboto"/>
              </a:rPr>
              <a:t>uf Grasfeldern </a:t>
            </a:r>
            <a:endParaRPr lang="de-DE" sz="2400" b="0" strike="noStrike" cap="small" spc="-1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837" y="1611314"/>
            <a:ext cx="563275" cy="581446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760" y="1611314"/>
            <a:ext cx="564975" cy="583200"/>
          </a:xfrm>
          <a:prstGeom prst="rect">
            <a:avLst/>
          </a:prstGeom>
        </p:spPr>
      </p:pic>
      <p:sp>
        <p:nvSpPr>
          <p:cNvPr id="32" name="CustomShape 4"/>
          <p:cNvSpPr/>
          <p:nvPr/>
        </p:nvSpPr>
        <p:spPr>
          <a:xfrm>
            <a:off x="3729162" y="1651082"/>
            <a:ext cx="1848679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FFFFFF"/>
                </a:solidFill>
                <a:ea typeface="Roboto"/>
              </a:rPr>
              <a:t>Exkremente</a:t>
            </a:r>
            <a:endParaRPr lang="de-DE" sz="2400" b="0" strike="noStrike" spc="-1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817" y="2351520"/>
            <a:ext cx="586800" cy="5868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760" y="2360340"/>
            <a:ext cx="568463" cy="586800"/>
          </a:xfrm>
          <a:prstGeom prst="rect">
            <a:avLst/>
          </a:prstGeom>
        </p:spPr>
      </p:pic>
      <p:sp>
        <p:nvSpPr>
          <p:cNvPr id="35" name="CustomShape 4"/>
          <p:cNvSpPr/>
          <p:nvPr/>
        </p:nvSpPr>
        <p:spPr>
          <a:xfrm>
            <a:off x="3729161" y="2385270"/>
            <a:ext cx="1535837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Pilze</a:t>
            </a:r>
            <a:endParaRPr lang="de-DE" sz="2400" b="0" strike="noStrike" spc="-1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985" y="3146117"/>
            <a:ext cx="568463" cy="58680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908" y="3130740"/>
            <a:ext cx="568463" cy="586800"/>
          </a:xfrm>
          <a:prstGeom prst="rect">
            <a:avLst/>
          </a:prstGeom>
        </p:spPr>
      </p:pic>
      <p:sp>
        <p:nvSpPr>
          <p:cNvPr id="38" name="CustomShape 4"/>
          <p:cNvSpPr/>
          <p:nvPr/>
        </p:nvSpPr>
        <p:spPr>
          <a:xfrm>
            <a:off x="3729161" y="3178440"/>
            <a:ext cx="1848680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 err="1">
                <a:solidFill>
                  <a:srgbClr val="FFFFFF"/>
                </a:solidFill>
                <a:ea typeface="Roboto"/>
              </a:rPr>
              <a:t>Stalagmiten</a:t>
            </a:r>
            <a:endParaRPr lang="de-DE" sz="2400" b="0" strike="noStrike" spc="-1" dirty="0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137" y="3887280"/>
            <a:ext cx="586800" cy="58680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015" y="3934954"/>
            <a:ext cx="568463" cy="586800"/>
          </a:xfrm>
          <a:prstGeom prst="rect">
            <a:avLst/>
          </a:prstGeom>
        </p:spPr>
      </p:pic>
      <p:sp>
        <p:nvSpPr>
          <p:cNvPr id="41" name="CustomShape 4"/>
          <p:cNvSpPr/>
          <p:nvPr/>
        </p:nvSpPr>
        <p:spPr>
          <a:xfrm>
            <a:off x="3742224" y="3983181"/>
            <a:ext cx="1652736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Zweige</a:t>
            </a:r>
            <a:endParaRPr lang="de-DE" sz="2400" b="0" strike="noStrike" spc="-1" dirty="0"/>
          </a:p>
        </p:txBody>
      </p:sp>
      <p:sp>
        <p:nvSpPr>
          <p:cNvPr id="42" name="Line 6"/>
          <p:cNvSpPr/>
          <p:nvPr/>
        </p:nvSpPr>
        <p:spPr>
          <a:xfrm flipV="1">
            <a:off x="429377" y="1427713"/>
            <a:ext cx="4552526" cy="4653"/>
          </a:xfrm>
          <a:prstGeom prst="line">
            <a:avLst/>
          </a:prstGeom>
          <a:ln>
            <a:solidFill>
              <a:srgbClr val="03DAC6"/>
            </a:solidFill>
            <a:round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43" name="CustomShape 4"/>
          <p:cNvSpPr/>
          <p:nvPr/>
        </p:nvSpPr>
        <p:spPr>
          <a:xfrm>
            <a:off x="6489751" y="1746776"/>
            <a:ext cx="2628462" cy="13122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b="0" strike="noStrike" spc="-1" dirty="0" err="1">
                <a:solidFill>
                  <a:srgbClr val="FFFFFF"/>
                </a:solidFill>
                <a:ea typeface="Roboto"/>
              </a:rPr>
              <a:t>mushrooms</a:t>
            </a:r>
            <a:r>
              <a:rPr lang="de-DE" b="0" strike="noStrike" spc="-1" dirty="0">
                <a:solidFill>
                  <a:srgbClr val="FFFFFF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by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Jinn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licensed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under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CC0</a:t>
            </a:r>
            <a:endParaRPr lang="de-DE" b="0" strike="noStrike" spc="-1" dirty="0">
              <a:solidFill>
                <a:schemeClr val="bg1"/>
              </a:solidFill>
            </a:endParaRPr>
          </a:p>
        </p:txBody>
      </p:sp>
      <p:sp>
        <p:nvSpPr>
          <p:cNvPr id="44" name="CustomShape 4"/>
          <p:cNvSpPr/>
          <p:nvPr/>
        </p:nvSpPr>
        <p:spPr>
          <a:xfrm>
            <a:off x="6480582" y="2741340"/>
            <a:ext cx="2773398" cy="1732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b="0" strike="noStrike" spc="-1" dirty="0" err="1">
                <a:solidFill>
                  <a:srgbClr val="FFFFFF"/>
                </a:solidFill>
                <a:ea typeface="Roboto"/>
              </a:rPr>
              <a:t>bones</a:t>
            </a:r>
            <a:r>
              <a:rPr lang="de-DE" b="0" strike="noStrike" spc="-1" dirty="0">
                <a:solidFill>
                  <a:srgbClr val="FFFFFF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excrements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flowers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rocks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stalagmites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tree</a:t>
            </a:r>
            <a:r>
              <a:rPr lang="de-DE" spc="-1" dirty="0" err="1">
                <a:solidFill>
                  <a:schemeClr val="bg1"/>
                </a:solidFill>
                <a:ea typeface="Roboto"/>
              </a:rPr>
              <a:t>stumps</a:t>
            </a:r>
            <a:r>
              <a:rPr lang="de-D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spc="-1" dirty="0" err="1">
                <a:solidFill>
                  <a:schemeClr val="bg1"/>
                </a:solidFill>
                <a:ea typeface="Roboto"/>
              </a:rPr>
              <a:t>twigs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by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b_o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licensed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under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GPL 2.0 </a:t>
            </a:r>
            <a:r>
              <a:rPr lang="de-DE" dirty="0" err="1">
                <a:solidFill>
                  <a:schemeClr val="bg1"/>
                </a:solidFill>
              </a:rPr>
              <a:t>and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CC-BY-SA 3.0</a:t>
            </a:r>
            <a:endParaRPr lang="de-DE" b="0" strike="noStrike" spc="-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Live Demo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7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78" name="CustomShape 3"/>
          <p:cNvSpPr/>
          <p:nvPr/>
        </p:nvSpPr>
        <p:spPr>
          <a:xfrm>
            <a:off x="40320" y="2206782"/>
            <a:ext cx="10080360" cy="16063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Lehnen Sie sich nun zurück und</a:t>
            </a:r>
          </a:p>
          <a:p>
            <a:pPr algn="ctr">
              <a:lnSpc>
                <a:spcPct val="100000"/>
              </a:lnSpc>
            </a:pP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 genießen Sie die Live Vorführung </a:t>
            </a:r>
          </a:p>
          <a:p>
            <a:pPr algn="ctr">
              <a:lnSpc>
                <a:spcPct val="100000"/>
              </a:lnSpc>
            </a:pPr>
            <a:r>
              <a:rPr lang="de-DE" sz="3200" spc="-1" dirty="0">
                <a:solidFill>
                  <a:srgbClr val="FFFFFF"/>
                </a:solidFill>
                <a:ea typeface="Roboto Light"/>
              </a:rPr>
              <a:t>I</a:t>
            </a: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hres Produktes</a:t>
            </a:r>
            <a:r>
              <a:rPr lang="de-DE" sz="3200" spc="-1" dirty="0">
                <a:solidFill>
                  <a:srgbClr val="FFFFFF"/>
                </a:solidFill>
                <a:ea typeface="Roboto Light"/>
              </a:rPr>
              <a:t>!</a:t>
            </a:r>
            <a:endParaRPr lang="de-DE" sz="3200" b="0" strike="noStrike" spc="-1" dirty="0">
              <a:solidFill>
                <a:srgbClr val="FFFFFF"/>
              </a:solidFill>
              <a:ea typeface="Roboto Light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1" cy="454680"/>
            <a:chOff x="0" y="5351400"/>
            <a:chExt cx="10080361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1" cy="454680"/>
              <a:chOff x="0" y="5351400"/>
              <a:chExt cx="10080361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839857" y="5351400"/>
                <a:ext cx="2240504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1" strike="noStrike" spc="-1" dirty="0"/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38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5</a:t>
              </a:fld>
              <a:endParaRPr lang="de-DE" sz="1200" b="0" strike="noStrike" spc="-1" dirty="0"/>
            </a:p>
          </p:txBody>
        </p:sp>
      </p:grpSp>
      <p:pic>
        <p:nvPicPr>
          <p:cNvPr id="10" name="Bild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917" y="92131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" name="Bild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258" y="1739094"/>
            <a:ext cx="4192301" cy="290189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5121" y="1693708"/>
            <a:ext cx="383654" cy="253602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7704" y="3037114"/>
            <a:ext cx="335465" cy="739266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41651" y="4105979"/>
            <a:ext cx="1030053" cy="188945"/>
          </a:xfrm>
          <a:prstGeom prst="rect">
            <a:avLst/>
          </a:prstGeom>
        </p:spPr>
      </p:pic>
      <p:sp>
        <p:nvSpPr>
          <p:cNvPr id="16" name="Rechteck 15"/>
          <p:cNvSpPr/>
          <p:nvPr/>
        </p:nvSpPr>
        <p:spPr>
          <a:xfrm>
            <a:off x="3691637" y="3608016"/>
            <a:ext cx="2169413" cy="33533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6743700" y="1074366"/>
            <a:ext cx="984250" cy="33533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cxnSp>
        <p:nvCxnSpPr>
          <p:cNvPr id="18" name="Gerade Verbindung mit Pfeil 17"/>
          <p:cNvCxnSpPr/>
          <p:nvPr/>
        </p:nvCxnSpPr>
        <p:spPr>
          <a:xfrm flipH="1">
            <a:off x="5318761" y="1306712"/>
            <a:ext cx="2113483" cy="246897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 flipH="1">
            <a:off x="4419600" y="1306712"/>
            <a:ext cx="2866390" cy="246897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0883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6</a:t>
              </a:fld>
              <a:endParaRPr lang="de-DE" sz="1200" b="0" strike="noStrike" spc="-1" dirty="0"/>
            </a:p>
          </p:txBody>
        </p:sp>
      </p:grpSp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09920"/>
            <a:ext cx="6153846" cy="432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2" name="Rechteck 11"/>
          <p:cNvSpPr/>
          <p:nvPr/>
        </p:nvSpPr>
        <p:spPr>
          <a:xfrm>
            <a:off x="1885950" y="1090450"/>
            <a:ext cx="1282700" cy="157655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3168650" y="1090450"/>
            <a:ext cx="1593850" cy="157655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4762500" y="1090450"/>
            <a:ext cx="2438400" cy="157655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5" name="Rechteck 14"/>
          <p:cNvSpPr/>
          <p:nvPr/>
        </p:nvSpPr>
        <p:spPr>
          <a:xfrm>
            <a:off x="7207249" y="1074990"/>
            <a:ext cx="498475" cy="275406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1835149" y="3543300"/>
            <a:ext cx="5365751" cy="173355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cxnSp>
        <p:nvCxnSpPr>
          <p:cNvPr id="17" name="Gerade Verbindung mit Pfeil 16"/>
          <p:cNvCxnSpPr/>
          <p:nvPr/>
        </p:nvCxnSpPr>
        <p:spPr>
          <a:xfrm flipH="1">
            <a:off x="7010400" y="3619435"/>
            <a:ext cx="345925" cy="247605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/>
          <p:nvPr/>
        </p:nvCxnSpPr>
        <p:spPr>
          <a:xfrm flipH="1" flipV="1">
            <a:off x="7010400" y="3209875"/>
            <a:ext cx="345926" cy="266763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winkelte Verbindung 9"/>
          <p:cNvCxnSpPr/>
          <p:nvPr/>
        </p:nvCxnSpPr>
        <p:spPr>
          <a:xfrm rot="10800000">
            <a:off x="2336800" y="3235884"/>
            <a:ext cx="4940300" cy="240754"/>
          </a:xfrm>
          <a:prstGeom prst="bentConnector3">
            <a:avLst>
              <a:gd name="adj1" fmla="val 100000"/>
            </a:avLst>
          </a:prstGeom>
          <a:ln w="28575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eck 32"/>
          <p:cNvSpPr/>
          <p:nvPr/>
        </p:nvSpPr>
        <p:spPr>
          <a:xfrm>
            <a:off x="4053840" y="2847530"/>
            <a:ext cx="960120" cy="49765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1607820" y="1087310"/>
            <a:ext cx="271781" cy="74149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7208520" y="3830510"/>
            <a:ext cx="495300" cy="135109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cxnSp>
        <p:nvCxnSpPr>
          <p:cNvPr id="36" name="Gerade Verbindung mit Pfeil 35"/>
          <p:cNvCxnSpPr/>
          <p:nvPr/>
        </p:nvCxnSpPr>
        <p:spPr>
          <a:xfrm flipV="1">
            <a:off x="7407197" y="3619435"/>
            <a:ext cx="120449" cy="426349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/>
          <p:nvPr/>
        </p:nvCxnSpPr>
        <p:spPr>
          <a:xfrm flipH="1">
            <a:off x="6931328" y="4482382"/>
            <a:ext cx="424997" cy="1988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/>
          <p:nvPr/>
        </p:nvCxnSpPr>
        <p:spPr>
          <a:xfrm flipH="1">
            <a:off x="6931328" y="4864020"/>
            <a:ext cx="424997" cy="1988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winkelte Verbindung 41"/>
          <p:cNvCxnSpPr/>
          <p:nvPr/>
        </p:nvCxnSpPr>
        <p:spPr>
          <a:xfrm rot="10800000">
            <a:off x="2527300" y="3242383"/>
            <a:ext cx="4833620" cy="780209"/>
          </a:xfrm>
          <a:prstGeom prst="bentConnector3">
            <a:avLst>
              <a:gd name="adj1" fmla="val 99974"/>
            </a:avLst>
          </a:prstGeom>
          <a:ln w="28575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/>
          <p:cNvCxnSpPr/>
          <p:nvPr/>
        </p:nvCxnSpPr>
        <p:spPr>
          <a:xfrm>
            <a:off x="2749702" y="1513198"/>
            <a:ext cx="1479398" cy="1541935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/>
          <p:cNvCxnSpPr/>
          <p:nvPr/>
        </p:nvCxnSpPr>
        <p:spPr>
          <a:xfrm>
            <a:off x="4302230" y="3121794"/>
            <a:ext cx="3070" cy="118350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mit Pfeil 57"/>
          <p:cNvCxnSpPr/>
          <p:nvPr/>
        </p:nvCxnSpPr>
        <p:spPr>
          <a:xfrm flipV="1">
            <a:off x="1773367" y="1230491"/>
            <a:ext cx="3436459" cy="460208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/>
          <p:cNvCxnSpPr/>
          <p:nvPr/>
        </p:nvCxnSpPr>
        <p:spPr>
          <a:xfrm flipV="1">
            <a:off x="1773367" y="1526325"/>
            <a:ext cx="3436459" cy="202472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61058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33" grpId="0" animBg="1"/>
      <p:bldP spid="33" grpId="1" animBg="1"/>
      <p:bldP spid="34" grpId="0" animBg="1"/>
      <p:bldP spid="35" grpId="0" animBg="1"/>
      <p:bldP spid="3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7</a:t>
              </a:fld>
              <a:endParaRPr lang="de-DE" sz="1200" b="0" strike="noStrike" spc="-1" dirty="0"/>
            </a:p>
          </p:txBody>
        </p:sp>
      </p:grpSp>
      <p:pic>
        <p:nvPicPr>
          <p:cNvPr id="8" name="Bild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2016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0230" y="3206819"/>
            <a:ext cx="1044000" cy="191504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600200" y="1059180"/>
            <a:ext cx="784860" cy="2667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15" name="Rechteck 14"/>
          <p:cNvSpPr/>
          <p:nvPr/>
        </p:nvSpPr>
        <p:spPr>
          <a:xfrm>
            <a:off x="3718560" y="1516380"/>
            <a:ext cx="1386840" cy="138684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0567" y="1554841"/>
            <a:ext cx="1786936" cy="51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8413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8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16560"/>
            <a:ext cx="6180258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2" name="Rechteck 11"/>
          <p:cNvSpPr/>
          <p:nvPr/>
        </p:nvSpPr>
        <p:spPr>
          <a:xfrm>
            <a:off x="1600200" y="1043940"/>
            <a:ext cx="784860" cy="27432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55134" y="1345352"/>
            <a:ext cx="2346621" cy="23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056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Lobby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83" y="1879946"/>
            <a:ext cx="4120172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9</a:t>
              </a:r>
              <a:endParaRPr lang="de-DE" sz="1200" b="0" strike="noStrike" spc="-1" dirty="0"/>
            </a:p>
          </p:txBody>
        </p:sp>
      </p:grpSp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54" y="1879946"/>
            <a:ext cx="4216691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24"/>
          <p:cNvSpPr/>
          <p:nvPr/>
        </p:nvSpPr>
        <p:spPr>
          <a:xfrm>
            <a:off x="2916937" y="2160216"/>
            <a:ext cx="228197" cy="39891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9092810" y="2183151"/>
            <a:ext cx="549171" cy="260457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/>
          <p:cNvSpPr/>
          <p:nvPr/>
        </p:nvSpPr>
        <p:spPr>
          <a:xfrm>
            <a:off x="4051839" y="2155372"/>
            <a:ext cx="549171" cy="260457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8014137" y="2217956"/>
            <a:ext cx="228197" cy="55538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855</Words>
  <Application>Microsoft Macintosh PowerPoint</Application>
  <PresentationFormat>Benutzerdefiniert</PresentationFormat>
  <Paragraphs>414</Paragraphs>
  <Slides>42</Slides>
  <Notes>36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52" baseType="lpstr">
      <vt:lpstr>Arial</vt:lpstr>
      <vt:lpstr>DejaVu Sans</vt:lpstr>
      <vt:lpstr>Roboto</vt:lpstr>
      <vt:lpstr>Roboto Black</vt:lpstr>
      <vt:lpstr>Roboto Light</vt:lpstr>
      <vt:lpstr>Roboto Thin</vt:lpstr>
      <vt:lpstr>Symbol</vt:lpstr>
      <vt:lpstr>Times New Roman</vt:lpstr>
      <vt:lpstr>Wingdings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/>
  <dc:description/>
  <cp:lastModifiedBy>Keanu Stückrad</cp:lastModifiedBy>
  <cp:revision>231</cp:revision>
  <dcterms:created xsi:type="dcterms:W3CDTF">2019-06-02T16:58:13Z</dcterms:created>
  <dcterms:modified xsi:type="dcterms:W3CDTF">2019-08-11T22:38:04Z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7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35</vt:i4>
  </property>
</Properties>
</file>